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74" r:id="rId1"/>
    <p:sldMasterId id="2147483678" r:id="rId2"/>
    <p:sldMasterId id="2147483648" r:id="rId3"/>
  </p:sldMasterIdLst>
  <p:notesMasterIdLst>
    <p:notesMasterId r:id="rId76"/>
  </p:notesMasterIdLst>
  <p:sldIdLst>
    <p:sldId id="257" r:id="rId4"/>
    <p:sldId id="258" r:id="rId5"/>
    <p:sldId id="407" r:id="rId6"/>
    <p:sldId id="260" r:id="rId7"/>
    <p:sldId id="261" r:id="rId8"/>
    <p:sldId id="338" r:id="rId9"/>
    <p:sldId id="265" r:id="rId10"/>
    <p:sldId id="344" r:id="rId11"/>
    <p:sldId id="345" r:id="rId12"/>
    <p:sldId id="347" r:id="rId13"/>
    <p:sldId id="348" r:id="rId14"/>
    <p:sldId id="349" r:id="rId15"/>
    <p:sldId id="350" r:id="rId16"/>
    <p:sldId id="351" r:id="rId17"/>
    <p:sldId id="326" r:id="rId18"/>
    <p:sldId id="327" r:id="rId19"/>
    <p:sldId id="395" r:id="rId20"/>
    <p:sldId id="396" r:id="rId21"/>
    <p:sldId id="328" r:id="rId22"/>
    <p:sldId id="262" r:id="rId23"/>
    <p:sldId id="263" r:id="rId24"/>
    <p:sldId id="346" r:id="rId25"/>
    <p:sldId id="388" r:id="rId26"/>
    <p:sldId id="389" r:id="rId27"/>
    <p:sldId id="274" r:id="rId28"/>
    <p:sldId id="402" r:id="rId29"/>
    <p:sldId id="335" r:id="rId30"/>
    <p:sldId id="264" r:id="rId31"/>
    <p:sldId id="281" r:id="rId32"/>
    <p:sldId id="390" r:id="rId33"/>
    <p:sldId id="282" r:id="rId34"/>
    <p:sldId id="283" r:id="rId35"/>
    <p:sldId id="268" r:id="rId36"/>
    <p:sldId id="271" r:id="rId37"/>
    <p:sldId id="272" r:id="rId38"/>
    <p:sldId id="340" r:id="rId39"/>
    <p:sldId id="277" r:id="rId40"/>
    <p:sldId id="279" r:id="rId41"/>
    <p:sldId id="273" r:id="rId42"/>
    <p:sldId id="276" r:id="rId43"/>
    <p:sldId id="280" r:id="rId44"/>
    <p:sldId id="391" r:id="rId45"/>
    <p:sldId id="341" r:id="rId46"/>
    <p:sldId id="408" r:id="rId47"/>
    <p:sldId id="299" r:id="rId48"/>
    <p:sldId id="300" r:id="rId49"/>
    <p:sldId id="301" r:id="rId50"/>
    <p:sldId id="302" r:id="rId51"/>
    <p:sldId id="304" r:id="rId52"/>
    <p:sldId id="305" r:id="rId53"/>
    <p:sldId id="303" r:id="rId54"/>
    <p:sldId id="392" r:id="rId55"/>
    <p:sldId id="405" r:id="rId56"/>
    <p:sldId id="267" r:id="rId57"/>
    <p:sldId id="291" r:id="rId58"/>
    <p:sldId id="292" r:id="rId59"/>
    <p:sldId id="293" r:id="rId60"/>
    <p:sldId id="294" r:id="rId61"/>
    <p:sldId id="286" r:id="rId62"/>
    <p:sldId id="288" r:id="rId63"/>
    <p:sldId id="343" r:id="rId64"/>
    <p:sldId id="290" r:id="rId65"/>
    <p:sldId id="296" r:id="rId66"/>
    <p:sldId id="269" r:id="rId67"/>
    <p:sldId id="406" r:id="rId68"/>
    <p:sldId id="270" r:id="rId69"/>
    <p:sldId id="295" r:id="rId70"/>
    <p:sldId id="409" r:id="rId71"/>
    <p:sldId id="411" r:id="rId72"/>
    <p:sldId id="412" r:id="rId73"/>
    <p:sldId id="352" r:id="rId74"/>
    <p:sldId id="410" r:id="rId7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77"/>
    </p:embeddedFont>
    <p:embeddedFont>
      <p:font typeface="Comic Sans MS" panose="030F0702030302020204" pitchFamily="66" charset="0"/>
      <p:regular r:id="rId78"/>
      <p:bold r:id="rId79"/>
      <p:italic r:id="rId80"/>
      <p:boldItalic r:id="rId81"/>
    </p:embeddedFont>
    <p:embeddedFont>
      <p:font typeface="Nunito" pitchFamily="2" charset="0"/>
      <p:regular r:id="rId82"/>
      <p:bold r:id="rId83"/>
      <p:italic r:id="rId84"/>
      <p:boldItalic r:id="rId85"/>
    </p:embeddedFont>
    <p:embeddedFont>
      <p:font typeface="Righteous" panose="020B0604020202020204" charset="0"/>
      <p:regular r:id="rId86"/>
    </p:embeddedFont>
    <p:embeddedFont>
      <p:font typeface="Source Sans Pro" panose="020B0503030403020204" pitchFamily="34" charset="0"/>
      <p:regular r:id="rId87"/>
      <p:bold r:id="rId88"/>
      <p:italic r:id="rId89"/>
      <p:boldItalic r:id="rId90"/>
    </p:embeddedFont>
    <p:embeddedFont>
      <p:font typeface="Verdana" panose="020B0604030504040204" pitchFamily="34" charset="0"/>
      <p:regular r:id="rId91"/>
      <p:bold r:id="rId92"/>
      <p:italic r:id="rId93"/>
      <p:boldItalic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08" y="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font" Target="fonts/font3.fntdata"/><Relationship Id="rId5" Type="http://schemas.openxmlformats.org/officeDocument/2006/relationships/slide" Target="slides/slide2.xml"/><Relationship Id="rId90" Type="http://schemas.openxmlformats.org/officeDocument/2006/relationships/font" Target="fonts/font14.fntdata"/><Relationship Id="rId95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font" Target="fonts/font18.fntdata"/><Relationship Id="rId9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notesMaster" Target="notesMasters/notesMaster1.xml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11.fntdata"/><Relationship Id="rId61" Type="http://schemas.openxmlformats.org/officeDocument/2006/relationships/slide" Target="slides/slide58.xml"/><Relationship Id="rId82" Type="http://schemas.openxmlformats.org/officeDocument/2006/relationships/font" Target="fonts/font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1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font" Target="fonts/font17.fntdata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unjae Kim" userId="631be88908b6c1ef" providerId="LiveId" clId="{C09A8108-A27C-4D01-82E4-5B55B44815D3}"/>
    <pc:docChg chg="delSld delMainMaster">
      <pc:chgData name="Keunjae Kim" userId="631be88908b6c1ef" providerId="LiveId" clId="{C09A8108-A27C-4D01-82E4-5B55B44815D3}" dt="2025-03-04T19:34:16.425" v="0" actId="47"/>
      <pc:docMkLst>
        <pc:docMk/>
      </pc:docMkLst>
      <pc:sldChg chg="del">
        <pc:chgData name="Keunjae Kim" userId="631be88908b6c1ef" providerId="LiveId" clId="{C09A8108-A27C-4D01-82E4-5B55B44815D3}" dt="2025-03-04T19:34:16.425" v="0" actId="47"/>
        <pc:sldMkLst>
          <pc:docMk/>
          <pc:sldMk cId="4066681295" sldId="353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3626106624" sldId="354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220128668" sldId="355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964103408" sldId="356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943198140" sldId="357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102801897" sldId="358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4133665847" sldId="359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3138991180" sldId="360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3318102730" sldId="361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471186607" sldId="362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336680147" sldId="363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081897292" sldId="364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081053817" sldId="365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508225041" sldId="366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842408302" sldId="367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3896307705" sldId="368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04333910" sldId="369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807236913" sldId="370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196419733" sldId="371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654071352" sldId="372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932952644" sldId="373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790973727" sldId="374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3624041212" sldId="375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348265794" sldId="376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118236757" sldId="377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078951596" sldId="378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507038303" sldId="379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460313272" sldId="380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4196087259" sldId="381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84324517" sldId="382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3285618620" sldId="383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924631963" sldId="384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072085418" sldId="385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883066763" sldId="386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715269106" sldId="387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1559204034" sldId="393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2142129204" sldId="394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436289743" sldId="398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410688890" sldId="399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4040136492" sldId="400"/>
        </pc:sldMkLst>
      </pc:sldChg>
      <pc:sldChg chg="del">
        <pc:chgData name="Keunjae Kim" userId="631be88908b6c1ef" providerId="LiveId" clId="{C09A8108-A27C-4D01-82E4-5B55B44815D3}" dt="2025-03-04T19:34:16.425" v="0" actId="47"/>
        <pc:sldMkLst>
          <pc:docMk/>
          <pc:sldMk cId="3728538374" sldId="401"/>
        </pc:sldMkLst>
      </pc:sldChg>
      <pc:sldMasterChg chg="del delSldLayout">
        <pc:chgData name="Keunjae Kim" userId="631be88908b6c1ef" providerId="LiveId" clId="{C09A8108-A27C-4D01-82E4-5B55B44815D3}" dt="2025-03-04T19:34:16.425" v="0" actId="47"/>
        <pc:sldMasterMkLst>
          <pc:docMk/>
          <pc:sldMasterMk cId="0" sldId="2147483669"/>
        </pc:sldMasterMkLst>
        <pc:sldLayoutChg chg="del">
          <pc:chgData name="Keunjae Kim" userId="631be88908b6c1ef" providerId="LiveId" clId="{C09A8108-A27C-4D01-82E4-5B55B44815D3}" dt="2025-03-04T19:34:16.425" v="0" actId="47"/>
          <pc:sldLayoutMkLst>
            <pc:docMk/>
            <pc:sldMasterMk cId="0" sldId="2147483669"/>
            <pc:sldLayoutMk cId="0" sldId="2147483659"/>
          </pc:sldLayoutMkLst>
        </pc:sldLayoutChg>
        <pc:sldLayoutChg chg="del">
          <pc:chgData name="Keunjae Kim" userId="631be88908b6c1ef" providerId="LiveId" clId="{C09A8108-A27C-4D01-82E4-5B55B44815D3}" dt="2025-03-04T19:34:16.425" v="0" actId="47"/>
          <pc:sldLayoutMkLst>
            <pc:docMk/>
            <pc:sldMasterMk cId="0" sldId="2147483669"/>
            <pc:sldLayoutMk cId="0" sldId="2147483660"/>
          </pc:sldLayoutMkLst>
        </pc:sldLayoutChg>
        <pc:sldLayoutChg chg="del">
          <pc:chgData name="Keunjae Kim" userId="631be88908b6c1ef" providerId="LiveId" clId="{C09A8108-A27C-4D01-82E4-5B55B44815D3}" dt="2025-03-04T19:34:16.425" v="0" actId="47"/>
          <pc:sldLayoutMkLst>
            <pc:docMk/>
            <pc:sldMasterMk cId="0" sldId="2147483669"/>
            <pc:sldLayoutMk cId="0" sldId="2147483661"/>
          </pc:sldLayoutMkLst>
        </pc:sldLayoutChg>
        <pc:sldLayoutChg chg="del">
          <pc:chgData name="Keunjae Kim" userId="631be88908b6c1ef" providerId="LiveId" clId="{C09A8108-A27C-4D01-82E4-5B55B44815D3}" dt="2025-03-04T19:34:16.425" v="0" actId="47"/>
          <pc:sldLayoutMkLst>
            <pc:docMk/>
            <pc:sldMasterMk cId="0" sldId="2147483669"/>
            <pc:sldLayoutMk cId="0" sldId="2147483663"/>
          </pc:sldLayoutMkLst>
        </pc:sldLayoutChg>
        <pc:sldLayoutChg chg="del">
          <pc:chgData name="Keunjae Kim" userId="631be88908b6c1ef" providerId="LiveId" clId="{C09A8108-A27C-4D01-82E4-5B55B44815D3}" dt="2025-03-04T19:34:16.425" v="0" actId="47"/>
          <pc:sldLayoutMkLst>
            <pc:docMk/>
            <pc:sldMasterMk cId="0" sldId="2147483669"/>
            <pc:sldLayoutMk cId="0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25843820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625843820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2cea50d8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22cea50d8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217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2cea50d8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22cea50d8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349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2cea50d8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22cea50d8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6082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0587BC92-CBEC-3B3E-8131-0EF596031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2190ec5c11_0_186:notes">
            <a:extLst>
              <a:ext uri="{FF2B5EF4-FFF2-40B4-BE49-F238E27FC236}">
                <a16:creationId xmlns:a16="http://schemas.microsoft.com/office/drawing/2014/main" id="{681B8570-3EF4-7EE0-64E4-664FA1A68F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2190ec5c11_0_186:notes">
            <a:extLst>
              <a:ext uri="{FF2B5EF4-FFF2-40B4-BE49-F238E27FC236}">
                <a16:creationId xmlns:a16="http://schemas.microsoft.com/office/drawing/2014/main" id="{6F34F412-651B-7E14-D2A1-870F3561D9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9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2bd0dfa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2bd0dfa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Here, we are going to do an ice-breaking activity with the AI-based app called Seeing AI.</a:t>
            </a:r>
          </a:p>
          <a:p>
            <a:pPr marL="0" indent="0">
              <a:buNone/>
            </a:pPr>
            <a:r>
              <a:rPr lang="en-US"/>
              <a:t>It is an AI-based app designed with and for the blind and low vision community utilizing the power of AI to open up the visual world. </a:t>
            </a:r>
          </a:p>
          <a:p>
            <a:pPr marL="0" indent="0">
              <a:buNone/>
            </a:pPr>
            <a:r>
              <a:rPr lang="en-US"/>
              <a:t>It can assist with daily tasks from reading, to describing photos, to identifying products, and more.</a:t>
            </a:r>
          </a:p>
          <a:p>
            <a:pPr marL="0" indent="0">
              <a:buNone/>
            </a:pPr>
            <a:r>
              <a:rPr lang="en-US"/>
              <a:t>Through this activity, we will explore what AI can do, and take a quick look about how AI works.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37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2bd0dfa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2bd0dfa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16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D9E25297-C959-2074-E578-3AE9BB325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2bd0dfa26_0_0:notes">
            <a:extLst>
              <a:ext uri="{FF2B5EF4-FFF2-40B4-BE49-F238E27FC236}">
                <a16:creationId xmlns:a16="http://schemas.microsoft.com/office/drawing/2014/main" id="{F0CA757A-5B5C-5593-3353-D34E86D213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2bd0dfa26_0_0:notes">
            <a:extLst>
              <a:ext uri="{FF2B5EF4-FFF2-40B4-BE49-F238E27FC236}">
                <a16:creationId xmlns:a16="http://schemas.microsoft.com/office/drawing/2014/main" id="{49D4896B-8A53-8F49-CC08-7FDC9C226A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23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485F5086-DD08-E158-DC76-1DEF5097D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2bd0dfa26_0_0:notes">
            <a:extLst>
              <a:ext uri="{FF2B5EF4-FFF2-40B4-BE49-F238E27FC236}">
                <a16:creationId xmlns:a16="http://schemas.microsoft.com/office/drawing/2014/main" id="{1F08230C-3191-830C-FAD9-5CEE89FFFF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2bd0dfa26_0_0:notes">
            <a:extLst>
              <a:ext uri="{FF2B5EF4-FFF2-40B4-BE49-F238E27FC236}">
                <a16:creationId xmlns:a16="http://schemas.microsoft.com/office/drawing/2014/main" id="{C58C5522-D8ED-9D37-3379-103F39E308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67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2bd0dfa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2bd0dfa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Okay, hope you have some fun with this app.</a:t>
            </a:r>
          </a:p>
          <a:p>
            <a:pPr marL="0" indent="0">
              <a:buNone/>
            </a:pPr>
            <a:r>
              <a:rPr lang="en-US"/>
              <a:t>Then, we can think of this question.</a:t>
            </a:r>
          </a:p>
          <a:p>
            <a:pPr marL="0" indent="0">
              <a:buNone/>
            </a:pPr>
            <a:r>
              <a:rPr lang="en-US"/>
              <a:t>What types of information can the Seeing AI app provide, and which AI concepts does it use to do so?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54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5b2238f789_0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5b2238f789_0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25be855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625be855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5b2238f789_0_2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5b2238f789_0_2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5b2238f789_0_2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5b2238f789_0_2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d207574167_1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d207574167_1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How does a computer “see”?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1">
                <a:solidFill>
                  <a:schemeClr val="dk1"/>
                </a:solidFill>
              </a:rPr>
              <a:t>PIXELS, MATH, PATTERN RECOGNITION, EDGE DETECTION, FEATURE EXTRACTION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207574167_1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d207574167_1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How does a computer “see”?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</a:rPr>
              <a:t>PIXELS, MATH, PATTERN RECOGNITION, EDGE DETECTION, FEATURE EXTRACTION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Sensors provide input that is processed by the AI model to produce an output.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Sensors allow us to automate input to the AI so that we don’t have to manually enter all the data the AI needs to produce an output.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5D35-21FF-8E46-AFB8-9B8C172702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54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d311527ee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2d311527ee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2bd0dfa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2bd0dfa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636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26522e5c9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626522e5c9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Now let’s move on to first activity ML with tangible tools.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61748081d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61748081d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61748081d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61748081d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FE255C03-8B62-F151-1163-69C3E140B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25be85552_0_0:notes">
            <a:extLst>
              <a:ext uri="{FF2B5EF4-FFF2-40B4-BE49-F238E27FC236}">
                <a16:creationId xmlns:a16="http://schemas.microsoft.com/office/drawing/2014/main" id="{42372A2E-E4EE-8E92-63CE-53868B9136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625be85552_0_0:notes">
            <a:extLst>
              <a:ext uri="{FF2B5EF4-FFF2-40B4-BE49-F238E27FC236}">
                <a16:creationId xmlns:a16="http://schemas.microsoft.com/office/drawing/2014/main" id="{31E1D7B3-685A-FE6D-5C98-EDE988AB32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7819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61748081d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61748081d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61748081d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61748081d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1138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61748081d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61748081d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673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61748081d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61748081d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1748081d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61748081d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E95DFF7C-179E-FB66-445C-73F1B6938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26522e5c9_7_0:notes">
            <a:extLst>
              <a:ext uri="{FF2B5EF4-FFF2-40B4-BE49-F238E27FC236}">
                <a16:creationId xmlns:a16="http://schemas.microsoft.com/office/drawing/2014/main" id="{92E5F54C-B35C-9960-774A-73D2D796D0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626522e5c9_7_0:notes">
            <a:extLst>
              <a:ext uri="{FF2B5EF4-FFF2-40B4-BE49-F238E27FC236}">
                <a16:creationId xmlns:a16="http://schemas.microsoft.com/office/drawing/2014/main" id="{F22BD475-7C40-C9D9-4668-0B35498BDE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Now let’s move on to first activity ML with tangible tools.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9023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2190ec5c1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2190ec5c1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625843820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625843820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2bd0dfa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2bd0dfa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625be8555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625be8555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5b2238f789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5b2238f789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b2238f789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b2238f789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2190ec5c11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2190ec5c11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39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4731" y="841781"/>
            <a:ext cx="8374500" cy="155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Righteous"/>
              <a:buNone/>
              <a:defRPr sz="4800">
                <a:solidFill>
                  <a:srgbClr val="99000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A3C31"/>
              </a:buClr>
              <a:buSzPts val="1700"/>
              <a:buFont typeface="Nunito"/>
              <a:buNone/>
              <a:defRPr sz="1700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rkshire Swash"/>
              <a:buNone/>
              <a:defRPr sz="1400"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rkshire Swash"/>
              <a:buNone/>
              <a:defRPr sz="1200"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800850" y="475535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86200" y="4244527"/>
            <a:ext cx="1371599" cy="593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36550" rtl="0">
              <a:spcBef>
                <a:spcPts val="400"/>
              </a:spcBef>
              <a:spcAft>
                <a:spcPts val="0"/>
              </a:spcAft>
              <a:buSzPts val="1700"/>
              <a:buChar char="•"/>
              <a:defRPr/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304800" rtl="0">
              <a:spcBef>
                <a:spcPts val="400"/>
              </a:spcBef>
              <a:spcAft>
                <a:spcPts val="40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ubTitle" idx="1"/>
          </p:nvPr>
        </p:nvSpPr>
        <p:spPr>
          <a:xfrm>
            <a:off x="1700100" y="1986775"/>
            <a:ext cx="2704500" cy="620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527000"/>
            <a:ext cx="874500" cy="4380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2"/>
          <p:cNvSpPr txBox="1">
            <a:spLocks noGrp="1"/>
          </p:cNvSpPr>
          <p:nvPr>
            <p:ph type="subTitle" idx="3"/>
          </p:nvPr>
        </p:nvSpPr>
        <p:spPr>
          <a:xfrm>
            <a:off x="1700100" y="1527000"/>
            <a:ext cx="2704500" cy="4380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1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4"/>
          </p:nvPr>
        </p:nvSpPr>
        <p:spPr>
          <a:xfrm>
            <a:off x="1700100" y="3397825"/>
            <a:ext cx="2704500" cy="620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2938050"/>
            <a:ext cx="874500" cy="4380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6"/>
          </p:nvPr>
        </p:nvSpPr>
        <p:spPr>
          <a:xfrm>
            <a:off x="1700100" y="2938050"/>
            <a:ext cx="2704500" cy="4380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1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ubTitle" idx="7"/>
          </p:nvPr>
        </p:nvSpPr>
        <p:spPr>
          <a:xfrm>
            <a:off x="5720700" y="2624825"/>
            <a:ext cx="2703600" cy="620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title" idx="8" hasCustomPrompt="1"/>
          </p:nvPr>
        </p:nvSpPr>
        <p:spPr>
          <a:xfrm>
            <a:off x="4732600" y="2165050"/>
            <a:ext cx="874500" cy="4380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2"/>
          <p:cNvSpPr txBox="1">
            <a:spLocks noGrp="1"/>
          </p:cNvSpPr>
          <p:nvPr>
            <p:ph type="subTitle" idx="9"/>
          </p:nvPr>
        </p:nvSpPr>
        <p:spPr>
          <a:xfrm>
            <a:off x="5720700" y="2165050"/>
            <a:ext cx="2703600" cy="4380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1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ubTitle" idx="13"/>
          </p:nvPr>
        </p:nvSpPr>
        <p:spPr>
          <a:xfrm>
            <a:off x="5721734" y="4035875"/>
            <a:ext cx="2703600" cy="5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title" idx="14" hasCustomPrompt="1"/>
          </p:nvPr>
        </p:nvSpPr>
        <p:spPr>
          <a:xfrm>
            <a:off x="4732600" y="3576100"/>
            <a:ext cx="874500" cy="4380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2"/>
          <p:cNvSpPr txBox="1">
            <a:spLocks noGrp="1"/>
          </p:cNvSpPr>
          <p:nvPr>
            <p:ph type="subTitle" idx="15"/>
          </p:nvPr>
        </p:nvSpPr>
        <p:spPr>
          <a:xfrm>
            <a:off x="5721734" y="3576100"/>
            <a:ext cx="2703600" cy="4380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1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86" name="Google Shape;86;p12"/>
          <p:cNvGrpSpPr/>
          <p:nvPr/>
        </p:nvGrpSpPr>
        <p:grpSpPr>
          <a:xfrm>
            <a:off x="-134460" y="-185784"/>
            <a:ext cx="1168098" cy="1340320"/>
            <a:chOff x="-134460" y="-185784"/>
            <a:chExt cx="1168098" cy="1340320"/>
          </a:xfrm>
        </p:grpSpPr>
        <p:sp>
          <p:nvSpPr>
            <p:cNvPr id="87" name="Google Shape;87;p12"/>
            <p:cNvSpPr/>
            <p:nvPr/>
          </p:nvSpPr>
          <p:spPr>
            <a:xfrm rot="5173116">
              <a:off x="90439" y="119594"/>
              <a:ext cx="909781" cy="863803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12"/>
            <p:cNvGrpSpPr/>
            <p:nvPr/>
          </p:nvGrpSpPr>
          <p:grpSpPr>
            <a:xfrm rot="7049447">
              <a:off x="-116577" y="120596"/>
              <a:ext cx="1132332" cy="727559"/>
              <a:chOff x="5426650" y="538075"/>
              <a:chExt cx="785175" cy="504500"/>
            </a:xfrm>
          </p:grpSpPr>
          <p:sp>
            <p:nvSpPr>
              <p:cNvPr id="89" name="Google Shape;89;p12"/>
              <p:cNvSpPr/>
              <p:nvPr/>
            </p:nvSpPr>
            <p:spPr>
              <a:xfrm>
                <a:off x="5426650" y="538075"/>
                <a:ext cx="785175" cy="504500"/>
              </a:xfrm>
              <a:custGeom>
                <a:avLst/>
                <a:gdLst/>
                <a:ahLst/>
                <a:cxnLst/>
                <a:rect l="l" t="t" r="r" b="b"/>
                <a:pathLst>
                  <a:path w="31407" h="20180" extrusionOk="0">
                    <a:moveTo>
                      <a:pt x="316" y="233"/>
                    </a:moveTo>
                    <a:lnTo>
                      <a:pt x="316" y="233"/>
                    </a:lnTo>
                    <a:cubicBezTo>
                      <a:pt x="10491" y="2783"/>
                      <a:pt x="20677" y="5213"/>
                      <a:pt x="30780" y="8049"/>
                    </a:cubicBezTo>
                    <a:cubicBezTo>
                      <a:pt x="29889" y="8516"/>
                      <a:pt x="29008" y="9004"/>
                      <a:pt x="28133" y="9501"/>
                    </a:cubicBezTo>
                    <a:cubicBezTo>
                      <a:pt x="28275" y="9322"/>
                      <a:pt x="28405" y="9134"/>
                      <a:pt x="28528" y="8941"/>
                    </a:cubicBezTo>
                    <a:cubicBezTo>
                      <a:pt x="28564" y="8884"/>
                      <a:pt x="28515" y="8833"/>
                      <a:pt x="28463" y="8833"/>
                    </a:cubicBezTo>
                    <a:cubicBezTo>
                      <a:pt x="28440" y="8833"/>
                      <a:pt x="28416" y="8843"/>
                      <a:pt x="28399" y="8866"/>
                    </a:cubicBezTo>
                    <a:cubicBezTo>
                      <a:pt x="28190" y="9155"/>
                      <a:pt x="27980" y="9442"/>
                      <a:pt x="27755" y="9718"/>
                    </a:cubicBezTo>
                    <a:cubicBezTo>
                      <a:pt x="27354" y="9947"/>
                      <a:pt x="26952" y="10180"/>
                      <a:pt x="26552" y="10414"/>
                    </a:cubicBezTo>
                    <a:cubicBezTo>
                      <a:pt x="26801" y="10052"/>
                      <a:pt x="27048" y="9690"/>
                      <a:pt x="27274" y="9314"/>
                    </a:cubicBezTo>
                    <a:cubicBezTo>
                      <a:pt x="27303" y="9267"/>
                      <a:pt x="27263" y="9226"/>
                      <a:pt x="27221" y="9226"/>
                    </a:cubicBezTo>
                    <a:cubicBezTo>
                      <a:pt x="27203" y="9226"/>
                      <a:pt x="27184" y="9234"/>
                      <a:pt x="27170" y="9252"/>
                    </a:cubicBezTo>
                    <a:cubicBezTo>
                      <a:pt x="26867" y="9671"/>
                      <a:pt x="26592" y="10106"/>
                      <a:pt x="26316" y="10542"/>
                    </a:cubicBezTo>
                    <a:cubicBezTo>
                      <a:pt x="26311" y="10546"/>
                      <a:pt x="26316" y="10551"/>
                      <a:pt x="26313" y="10556"/>
                    </a:cubicBezTo>
                    <a:cubicBezTo>
                      <a:pt x="25935" y="10779"/>
                      <a:pt x="25559" y="11002"/>
                      <a:pt x="25181" y="11225"/>
                    </a:cubicBezTo>
                    <a:cubicBezTo>
                      <a:pt x="25431" y="10814"/>
                      <a:pt x="25699" y="10414"/>
                      <a:pt x="25988" y="10028"/>
                    </a:cubicBezTo>
                    <a:cubicBezTo>
                      <a:pt x="26019" y="9986"/>
                      <a:pt x="25973" y="9934"/>
                      <a:pt x="25931" y="9934"/>
                    </a:cubicBezTo>
                    <a:cubicBezTo>
                      <a:pt x="25916" y="9934"/>
                      <a:pt x="25903" y="9940"/>
                      <a:pt x="25892" y="9953"/>
                    </a:cubicBezTo>
                    <a:cubicBezTo>
                      <a:pt x="25543" y="10389"/>
                      <a:pt x="25248" y="10854"/>
                      <a:pt x="24984" y="11343"/>
                    </a:cubicBezTo>
                    <a:cubicBezTo>
                      <a:pt x="24622" y="11560"/>
                      <a:pt x="24258" y="11777"/>
                      <a:pt x="23897" y="11994"/>
                    </a:cubicBezTo>
                    <a:cubicBezTo>
                      <a:pt x="24105" y="11675"/>
                      <a:pt x="24313" y="11354"/>
                      <a:pt x="24513" y="11031"/>
                    </a:cubicBezTo>
                    <a:cubicBezTo>
                      <a:pt x="24541" y="10988"/>
                      <a:pt x="24502" y="10947"/>
                      <a:pt x="24463" y="10947"/>
                    </a:cubicBezTo>
                    <a:cubicBezTo>
                      <a:pt x="24446" y="10947"/>
                      <a:pt x="24428" y="10955"/>
                      <a:pt x="24416" y="10973"/>
                    </a:cubicBezTo>
                    <a:cubicBezTo>
                      <a:pt x="24160" y="11354"/>
                      <a:pt x="23913" y="11743"/>
                      <a:pt x="23667" y="12132"/>
                    </a:cubicBezTo>
                    <a:cubicBezTo>
                      <a:pt x="23071" y="12489"/>
                      <a:pt x="22475" y="12846"/>
                      <a:pt x="21879" y="13202"/>
                    </a:cubicBezTo>
                    <a:cubicBezTo>
                      <a:pt x="21841" y="13224"/>
                      <a:pt x="21804" y="13246"/>
                      <a:pt x="21766" y="13267"/>
                    </a:cubicBezTo>
                    <a:cubicBezTo>
                      <a:pt x="22338" y="12378"/>
                      <a:pt x="22885" y="11468"/>
                      <a:pt x="23423" y="10557"/>
                    </a:cubicBezTo>
                    <a:cubicBezTo>
                      <a:pt x="23454" y="10507"/>
                      <a:pt x="23408" y="10459"/>
                      <a:pt x="23362" y="10459"/>
                    </a:cubicBezTo>
                    <a:cubicBezTo>
                      <a:pt x="23342" y="10459"/>
                      <a:pt x="23321" y="10468"/>
                      <a:pt x="23307" y="10491"/>
                    </a:cubicBezTo>
                    <a:cubicBezTo>
                      <a:pt x="22708" y="11450"/>
                      <a:pt x="22108" y="12413"/>
                      <a:pt x="21547" y="13396"/>
                    </a:cubicBezTo>
                    <a:cubicBezTo>
                      <a:pt x="20919" y="13769"/>
                      <a:pt x="20290" y="14139"/>
                      <a:pt x="19657" y="14510"/>
                    </a:cubicBezTo>
                    <a:cubicBezTo>
                      <a:pt x="19997" y="14053"/>
                      <a:pt x="20333" y="13595"/>
                      <a:pt x="20661" y="13131"/>
                    </a:cubicBezTo>
                    <a:cubicBezTo>
                      <a:pt x="20699" y="13077"/>
                      <a:pt x="20649" y="13026"/>
                      <a:pt x="20597" y="13026"/>
                    </a:cubicBezTo>
                    <a:cubicBezTo>
                      <a:pt x="20574" y="13026"/>
                      <a:pt x="20552" y="13036"/>
                      <a:pt x="20535" y="13058"/>
                    </a:cubicBezTo>
                    <a:cubicBezTo>
                      <a:pt x="20137" y="13594"/>
                      <a:pt x="19745" y="14136"/>
                      <a:pt x="19361" y="14684"/>
                    </a:cubicBezTo>
                    <a:lnTo>
                      <a:pt x="18052" y="15449"/>
                    </a:lnTo>
                    <a:cubicBezTo>
                      <a:pt x="18492" y="14746"/>
                      <a:pt x="18946" y="14051"/>
                      <a:pt x="19405" y="13359"/>
                    </a:cubicBezTo>
                    <a:cubicBezTo>
                      <a:pt x="19432" y="13320"/>
                      <a:pt x="19396" y="13284"/>
                      <a:pt x="19359" y="13284"/>
                    </a:cubicBezTo>
                    <a:cubicBezTo>
                      <a:pt x="19343" y="13284"/>
                      <a:pt x="19326" y="13291"/>
                      <a:pt x="19314" y="13307"/>
                    </a:cubicBezTo>
                    <a:cubicBezTo>
                      <a:pt x="18784" y="14038"/>
                      <a:pt x="18301" y="14799"/>
                      <a:pt x="17839" y="15575"/>
                    </a:cubicBezTo>
                    <a:cubicBezTo>
                      <a:pt x="17327" y="15873"/>
                      <a:pt x="16815" y="16172"/>
                      <a:pt x="16307" y="16475"/>
                    </a:cubicBezTo>
                    <a:cubicBezTo>
                      <a:pt x="16836" y="15763"/>
                      <a:pt x="17335" y="15031"/>
                      <a:pt x="17783" y="14265"/>
                    </a:cubicBezTo>
                    <a:cubicBezTo>
                      <a:pt x="17806" y="14226"/>
                      <a:pt x="17773" y="14191"/>
                      <a:pt x="17739" y="14191"/>
                    </a:cubicBezTo>
                    <a:cubicBezTo>
                      <a:pt x="17724" y="14191"/>
                      <a:pt x="17709" y="14198"/>
                      <a:pt x="17698" y="14214"/>
                    </a:cubicBezTo>
                    <a:cubicBezTo>
                      <a:pt x="17163" y="15027"/>
                      <a:pt x="16623" y="15835"/>
                      <a:pt x="16057" y="16628"/>
                    </a:cubicBezTo>
                    <a:cubicBezTo>
                      <a:pt x="15671" y="16859"/>
                      <a:pt x="15284" y="17092"/>
                      <a:pt x="14901" y="17328"/>
                    </a:cubicBezTo>
                    <a:cubicBezTo>
                      <a:pt x="15237" y="16853"/>
                      <a:pt x="15559" y="16369"/>
                      <a:pt x="15873" y="15882"/>
                    </a:cubicBezTo>
                    <a:cubicBezTo>
                      <a:pt x="15898" y="15846"/>
                      <a:pt x="15865" y="15811"/>
                      <a:pt x="15831" y="15811"/>
                    </a:cubicBezTo>
                    <a:cubicBezTo>
                      <a:pt x="15816" y="15811"/>
                      <a:pt x="15801" y="15818"/>
                      <a:pt x="15791" y="15833"/>
                    </a:cubicBezTo>
                    <a:cubicBezTo>
                      <a:pt x="15419" y="16365"/>
                      <a:pt x="15046" y="16902"/>
                      <a:pt x="14702" y="17454"/>
                    </a:cubicBezTo>
                    <a:cubicBezTo>
                      <a:pt x="13988" y="17899"/>
                      <a:pt x="13280" y="18351"/>
                      <a:pt x="12585" y="18820"/>
                    </a:cubicBezTo>
                    <a:cubicBezTo>
                      <a:pt x="13229" y="17867"/>
                      <a:pt x="13878" y="16918"/>
                      <a:pt x="14555" y="15988"/>
                    </a:cubicBezTo>
                    <a:cubicBezTo>
                      <a:pt x="14584" y="15948"/>
                      <a:pt x="14541" y="15899"/>
                      <a:pt x="14501" y="15899"/>
                    </a:cubicBezTo>
                    <a:cubicBezTo>
                      <a:pt x="14488" y="15899"/>
                      <a:pt x="14474" y="15904"/>
                      <a:pt x="14465" y="15917"/>
                    </a:cubicBezTo>
                    <a:cubicBezTo>
                      <a:pt x="13755" y="16835"/>
                      <a:pt x="13091" y="17785"/>
                      <a:pt x="12499" y="18786"/>
                    </a:cubicBezTo>
                    <a:cubicBezTo>
                      <a:pt x="12480" y="18821"/>
                      <a:pt x="12509" y="18850"/>
                      <a:pt x="12539" y="18850"/>
                    </a:cubicBezTo>
                    <a:cubicBezTo>
                      <a:pt x="12491" y="18884"/>
                      <a:pt x="12442" y="18914"/>
                      <a:pt x="12393" y="18947"/>
                    </a:cubicBezTo>
                    <a:cubicBezTo>
                      <a:pt x="12385" y="18952"/>
                      <a:pt x="12378" y="18960"/>
                      <a:pt x="12373" y="18968"/>
                    </a:cubicBezTo>
                    <a:cubicBezTo>
                      <a:pt x="12373" y="18965"/>
                      <a:pt x="12372" y="18963"/>
                      <a:pt x="12370" y="18962"/>
                    </a:cubicBezTo>
                    <a:cubicBezTo>
                      <a:pt x="12410" y="18925"/>
                      <a:pt x="12415" y="18864"/>
                      <a:pt x="12383" y="18821"/>
                    </a:cubicBezTo>
                    <a:cubicBezTo>
                      <a:pt x="12260" y="18627"/>
                      <a:pt x="12136" y="18432"/>
                      <a:pt x="12012" y="18238"/>
                    </a:cubicBezTo>
                    <a:cubicBezTo>
                      <a:pt x="12554" y="17556"/>
                      <a:pt x="13019" y="16800"/>
                      <a:pt x="13499" y="16077"/>
                    </a:cubicBezTo>
                    <a:cubicBezTo>
                      <a:pt x="13526" y="16035"/>
                      <a:pt x="13489" y="15996"/>
                      <a:pt x="13451" y="15996"/>
                    </a:cubicBezTo>
                    <a:cubicBezTo>
                      <a:pt x="13434" y="15996"/>
                      <a:pt x="13417" y="16004"/>
                      <a:pt x="13405" y="16021"/>
                    </a:cubicBezTo>
                    <a:cubicBezTo>
                      <a:pt x="12915" y="16721"/>
                      <a:pt x="12391" y="17419"/>
                      <a:pt x="11961" y="18158"/>
                    </a:cubicBezTo>
                    <a:cubicBezTo>
                      <a:pt x="11777" y="17871"/>
                      <a:pt x="11594" y="17586"/>
                      <a:pt x="11411" y="17301"/>
                    </a:cubicBezTo>
                    <a:cubicBezTo>
                      <a:pt x="11986" y="16491"/>
                      <a:pt x="12511" y="15640"/>
                      <a:pt x="13035" y="14797"/>
                    </a:cubicBezTo>
                    <a:cubicBezTo>
                      <a:pt x="13065" y="14749"/>
                      <a:pt x="13023" y="14707"/>
                      <a:pt x="12980" y="14707"/>
                    </a:cubicBezTo>
                    <a:cubicBezTo>
                      <a:pt x="12961" y="14707"/>
                      <a:pt x="12942" y="14715"/>
                      <a:pt x="12928" y="14735"/>
                    </a:cubicBezTo>
                    <a:cubicBezTo>
                      <a:pt x="12386" y="15545"/>
                      <a:pt x="11836" y="16356"/>
                      <a:pt x="11342" y="17194"/>
                    </a:cubicBezTo>
                    <a:cubicBezTo>
                      <a:pt x="10863" y="16448"/>
                      <a:pt x="10383" y="15701"/>
                      <a:pt x="9903" y="14955"/>
                    </a:cubicBezTo>
                    <a:cubicBezTo>
                      <a:pt x="10249" y="14400"/>
                      <a:pt x="10608" y="13853"/>
                      <a:pt x="10974" y="13313"/>
                    </a:cubicBezTo>
                    <a:cubicBezTo>
                      <a:pt x="11004" y="13269"/>
                      <a:pt x="10965" y="13230"/>
                      <a:pt x="10923" y="13230"/>
                    </a:cubicBezTo>
                    <a:cubicBezTo>
                      <a:pt x="10906" y="13230"/>
                      <a:pt x="10887" y="13237"/>
                      <a:pt x="10874" y="13254"/>
                    </a:cubicBezTo>
                    <a:cubicBezTo>
                      <a:pt x="10496" y="13764"/>
                      <a:pt x="10150" y="14298"/>
                      <a:pt x="9836" y="14851"/>
                    </a:cubicBezTo>
                    <a:cubicBezTo>
                      <a:pt x="9667" y="14587"/>
                      <a:pt x="9498" y="14324"/>
                      <a:pt x="9329" y="14061"/>
                    </a:cubicBezTo>
                    <a:cubicBezTo>
                      <a:pt x="9543" y="13673"/>
                      <a:pt x="9777" y="13300"/>
                      <a:pt x="10032" y="12940"/>
                    </a:cubicBezTo>
                    <a:cubicBezTo>
                      <a:pt x="10058" y="12903"/>
                      <a:pt x="10019" y="12857"/>
                      <a:pt x="9982" y="12857"/>
                    </a:cubicBezTo>
                    <a:cubicBezTo>
                      <a:pt x="9970" y="12857"/>
                      <a:pt x="9957" y="12862"/>
                      <a:pt x="9948" y="12875"/>
                    </a:cubicBezTo>
                    <a:cubicBezTo>
                      <a:pt x="9680" y="13211"/>
                      <a:pt x="9452" y="13578"/>
                      <a:pt x="9269" y="13967"/>
                    </a:cubicBezTo>
                    <a:cubicBezTo>
                      <a:pt x="8926" y="13431"/>
                      <a:pt x="8583" y="12896"/>
                      <a:pt x="8241" y="12358"/>
                    </a:cubicBezTo>
                    <a:cubicBezTo>
                      <a:pt x="8244" y="12357"/>
                      <a:pt x="8246" y="12357"/>
                      <a:pt x="8247" y="12354"/>
                    </a:cubicBezTo>
                    <a:cubicBezTo>
                      <a:pt x="8649" y="11692"/>
                      <a:pt x="9012" y="11005"/>
                      <a:pt x="9364" y="10317"/>
                    </a:cubicBezTo>
                    <a:cubicBezTo>
                      <a:pt x="9386" y="10273"/>
                      <a:pt x="9350" y="10234"/>
                      <a:pt x="9313" y="10234"/>
                    </a:cubicBezTo>
                    <a:cubicBezTo>
                      <a:pt x="9297" y="10234"/>
                      <a:pt x="9280" y="10242"/>
                      <a:pt x="9269" y="10261"/>
                    </a:cubicBezTo>
                    <a:cubicBezTo>
                      <a:pt x="8888" y="10918"/>
                      <a:pt x="8515" y="11582"/>
                      <a:pt x="8182" y="12264"/>
                    </a:cubicBezTo>
                    <a:lnTo>
                      <a:pt x="7799" y="11667"/>
                    </a:lnTo>
                    <a:cubicBezTo>
                      <a:pt x="8078" y="11251"/>
                      <a:pt x="8327" y="10813"/>
                      <a:pt x="8540" y="10358"/>
                    </a:cubicBezTo>
                    <a:cubicBezTo>
                      <a:pt x="8559" y="10320"/>
                      <a:pt x="8526" y="10284"/>
                      <a:pt x="8495" y="10284"/>
                    </a:cubicBezTo>
                    <a:cubicBezTo>
                      <a:pt x="8480" y="10284"/>
                      <a:pt x="8466" y="10292"/>
                      <a:pt x="8457" y="10309"/>
                    </a:cubicBezTo>
                    <a:cubicBezTo>
                      <a:pt x="8231" y="10741"/>
                      <a:pt x="7987" y="11160"/>
                      <a:pt x="7743" y="11581"/>
                    </a:cubicBezTo>
                    <a:cubicBezTo>
                      <a:pt x="7611" y="11374"/>
                      <a:pt x="7477" y="11166"/>
                      <a:pt x="7345" y="10959"/>
                    </a:cubicBezTo>
                    <a:cubicBezTo>
                      <a:pt x="7584" y="10494"/>
                      <a:pt x="7833" y="10038"/>
                      <a:pt x="8113" y="9596"/>
                    </a:cubicBezTo>
                    <a:cubicBezTo>
                      <a:pt x="8137" y="9559"/>
                      <a:pt x="8103" y="9526"/>
                      <a:pt x="8069" y="9526"/>
                    </a:cubicBezTo>
                    <a:cubicBezTo>
                      <a:pt x="8055" y="9526"/>
                      <a:pt x="8039" y="9532"/>
                      <a:pt x="8029" y="9547"/>
                    </a:cubicBezTo>
                    <a:cubicBezTo>
                      <a:pt x="7735" y="9961"/>
                      <a:pt x="7487" y="10404"/>
                      <a:pt x="7289" y="10871"/>
                    </a:cubicBezTo>
                    <a:cubicBezTo>
                      <a:pt x="7130" y="10621"/>
                      <a:pt x="6970" y="10371"/>
                      <a:pt x="6811" y="10122"/>
                    </a:cubicBezTo>
                    <a:cubicBezTo>
                      <a:pt x="7141" y="9703"/>
                      <a:pt x="7431" y="9255"/>
                      <a:pt x="7680" y="8784"/>
                    </a:cubicBezTo>
                    <a:cubicBezTo>
                      <a:pt x="7698" y="8747"/>
                      <a:pt x="7668" y="8714"/>
                      <a:pt x="7637" y="8714"/>
                    </a:cubicBezTo>
                    <a:cubicBezTo>
                      <a:pt x="7623" y="8714"/>
                      <a:pt x="7609" y="8721"/>
                      <a:pt x="7600" y="8737"/>
                    </a:cubicBezTo>
                    <a:cubicBezTo>
                      <a:pt x="7345" y="9188"/>
                      <a:pt x="7065" y="9625"/>
                      <a:pt x="6762" y="10046"/>
                    </a:cubicBezTo>
                    <a:cubicBezTo>
                      <a:pt x="6543" y="9703"/>
                      <a:pt x="6323" y="9359"/>
                      <a:pt x="6105" y="9016"/>
                    </a:cubicBezTo>
                    <a:cubicBezTo>
                      <a:pt x="6234" y="8741"/>
                      <a:pt x="6378" y="8473"/>
                      <a:pt x="6535" y="8211"/>
                    </a:cubicBezTo>
                    <a:cubicBezTo>
                      <a:pt x="6553" y="8183"/>
                      <a:pt x="6526" y="8150"/>
                      <a:pt x="6499" y="8150"/>
                    </a:cubicBezTo>
                    <a:cubicBezTo>
                      <a:pt x="6490" y="8150"/>
                      <a:pt x="6481" y="8154"/>
                      <a:pt x="6473" y="8164"/>
                    </a:cubicBezTo>
                    <a:cubicBezTo>
                      <a:pt x="6292" y="8388"/>
                      <a:pt x="6143" y="8637"/>
                      <a:pt x="6032" y="8903"/>
                    </a:cubicBezTo>
                    <a:cubicBezTo>
                      <a:pt x="5726" y="8428"/>
                      <a:pt x="5421" y="7955"/>
                      <a:pt x="5115" y="7480"/>
                    </a:cubicBezTo>
                    <a:cubicBezTo>
                      <a:pt x="5380" y="6887"/>
                      <a:pt x="5700" y="6321"/>
                      <a:pt x="6072" y="5789"/>
                    </a:cubicBezTo>
                    <a:cubicBezTo>
                      <a:pt x="6101" y="5748"/>
                      <a:pt x="6062" y="5709"/>
                      <a:pt x="6023" y="5709"/>
                    </a:cubicBezTo>
                    <a:cubicBezTo>
                      <a:pt x="6006" y="5709"/>
                      <a:pt x="5988" y="5716"/>
                      <a:pt x="5976" y="5733"/>
                    </a:cubicBezTo>
                    <a:cubicBezTo>
                      <a:pt x="5593" y="6235"/>
                      <a:pt x="5281" y="6787"/>
                      <a:pt x="5048" y="7373"/>
                    </a:cubicBezTo>
                    <a:cubicBezTo>
                      <a:pt x="4750" y="6914"/>
                      <a:pt x="4455" y="6452"/>
                      <a:pt x="4156" y="5994"/>
                    </a:cubicBezTo>
                    <a:cubicBezTo>
                      <a:pt x="4161" y="5990"/>
                      <a:pt x="4167" y="5990"/>
                      <a:pt x="4172" y="5983"/>
                    </a:cubicBezTo>
                    <a:cubicBezTo>
                      <a:pt x="4489" y="5499"/>
                      <a:pt x="4793" y="5011"/>
                      <a:pt x="5080" y="4509"/>
                    </a:cubicBezTo>
                    <a:cubicBezTo>
                      <a:pt x="5109" y="4458"/>
                      <a:pt x="5067" y="4414"/>
                      <a:pt x="5023" y="4414"/>
                    </a:cubicBezTo>
                    <a:cubicBezTo>
                      <a:pt x="5004" y="4414"/>
                      <a:pt x="4984" y="4423"/>
                      <a:pt x="4970" y="4444"/>
                    </a:cubicBezTo>
                    <a:cubicBezTo>
                      <a:pt x="4658" y="4915"/>
                      <a:pt x="4368" y="5398"/>
                      <a:pt x="4086" y="5888"/>
                    </a:cubicBezTo>
                    <a:cubicBezTo>
                      <a:pt x="3893" y="5591"/>
                      <a:pt x="3702" y="5293"/>
                      <a:pt x="3507" y="4998"/>
                    </a:cubicBezTo>
                    <a:cubicBezTo>
                      <a:pt x="3710" y="4597"/>
                      <a:pt x="3957" y="4243"/>
                      <a:pt x="4251" y="3895"/>
                    </a:cubicBezTo>
                    <a:cubicBezTo>
                      <a:pt x="4283" y="3853"/>
                      <a:pt x="4247" y="3801"/>
                      <a:pt x="4203" y="3801"/>
                    </a:cubicBezTo>
                    <a:cubicBezTo>
                      <a:pt x="4192" y="3801"/>
                      <a:pt x="4180" y="3804"/>
                      <a:pt x="4169" y="3813"/>
                    </a:cubicBezTo>
                    <a:cubicBezTo>
                      <a:pt x="3837" y="4091"/>
                      <a:pt x="3588" y="4471"/>
                      <a:pt x="3427" y="4876"/>
                    </a:cubicBezTo>
                    <a:cubicBezTo>
                      <a:pt x="3255" y="4616"/>
                      <a:pt x="3088" y="4351"/>
                      <a:pt x="2916" y="4091"/>
                    </a:cubicBezTo>
                    <a:cubicBezTo>
                      <a:pt x="2917" y="4090"/>
                      <a:pt x="2921" y="4091"/>
                      <a:pt x="2922" y="4088"/>
                    </a:cubicBezTo>
                    <a:cubicBezTo>
                      <a:pt x="3223" y="3714"/>
                      <a:pt x="3502" y="3318"/>
                      <a:pt x="3772" y="2922"/>
                    </a:cubicBezTo>
                    <a:cubicBezTo>
                      <a:pt x="3801" y="2879"/>
                      <a:pt x="3763" y="2841"/>
                      <a:pt x="3723" y="2841"/>
                    </a:cubicBezTo>
                    <a:cubicBezTo>
                      <a:pt x="3705" y="2841"/>
                      <a:pt x="3688" y="2848"/>
                      <a:pt x="3674" y="2866"/>
                    </a:cubicBezTo>
                    <a:cubicBezTo>
                      <a:pt x="3391" y="3236"/>
                      <a:pt x="3112" y="3613"/>
                      <a:pt x="2858" y="4005"/>
                    </a:cubicBezTo>
                    <a:cubicBezTo>
                      <a:pt x="2723" y="3801"/>
                      <a:pt x="2589" y="3596"/>
                      <a:pt x="2452" y="3392"/>
                    </a:cubicBezTo>
                    <a:cubicBezTo>
                      <a:pt x="2758" y="3006"/>
                      <a:pt x="3051" y="2606"/>
                      <a:pt x="3348" y="2212"/>
                    </a:cubicBezTo>
                    <a:cubicBezTo>
                      <a:pt x="3369" y="2182"/>
                      <a:pt x="3338" y="2147"/>
                      <a:pt x="3307" y="2147"/>
                    </a:cubicBezTo>
                    <a:cubicBezTo>
                      <a:pt x="3297" y="2147"/>
                      <a:pt x="3287" y="2151"/>
                      <a:pt x="3279" y="2160"/>
                    </a:cubicBezTo>
                    <a:cubicBezTo>
                      <a:pt x="2962" y="2518"/>
                      <a:pt x="2656" y="2896"/>
                      <a:pt x="2388" y="3295"/>
                    </a:cubicBezTo>
                    <a:cubicBezTo>
                      <a:pt x="2224" y="3049"/>
                      <a:pt x="2062" y="2804"/>
                      <a:pt x="1897" y="2558"/>
                    </a:cubicBezTo>
                    <a:cubicBezTo>
                      <a:pt x="1901" y="2557"/>
                      <a:pt x="1905" y="2557"/>
                      <a:pt x="1909" y="2553"/>
                    </a:cubicBezTo>
                    <a:cubicBezTo>
                      <a:pt x="2186" y="2275"/>
                      <a:pt x="2452" y="1984"/>
                      <a:pt x="2713" y="1690"/>
                    </a:cubicBezTo>
                    <a:cubicBezTo>
                      <a:pt x="2744" y="1655"/>
                      <a:pt x="2714" y="1608"/>
                      <a:pt x="2678" y="1608"/>
                    </a:cubicBezTo>
                    <a:cubicBezTo>
                      <a:pt x="2668" y="1608"/>
                      <a:pt x="2656" y="1612"/>
                      <a:pt x="2646" y="1623"/>
                    </a:cubicBezTo>
                    <a:cubicBezTo>
                      <a:pt x="2372" y="1902"/>
                      <a:pt x="2103" y="2184"/>
                      <a:pt x="1843" y="2479"/>
                    </a:cubicBezTo>
                    <a:cubicBezTo>
                      <a:pt x="1722" y="2297"/>
                      <a:pt x="1601" y="2115"/>
                      <a:pt x="1480" y="1935"/>
                    </a:cubicBezTo>
                    <a:cubicBezTo>
                      <a:pt x="1618" y="1763"/>
                      <a:pt x="1748" y="1583"/>
                      <a:pt x="1866" y="1396"/>
                    </a:cubicBezTo>
                    <a:cubicBezTo>
                      <a:pt x="1886" y="1364"/>
                      <a:pt x="1855" y="1328"/>
                      <a:pt x="1824" y="1328"/>
                    </a:cubicBezTo>
                    <a:cubicBezTo>
                      <a:pt x="1814" y="1328"/>
                      <a:pt x="1803" y="1332"/>
                      <a:pt x="1794" y="1342"/>
                    </a:cubicBezTo>
                    <a:cubicBezTo>
                      <a:pt x="1658" y="1498"/>
                      <a:pt x="1529" y="1662"/>
                      <a:pt x="1410" y="1833"/>
                    </a:cubicBezTo>
                    <a:cubicBezTo>
                      <a:pt x="1046" y="1299"/>
                      <a:pt x="685" y="764"/>
                      <a:pt x="316" y="233"/>
                    </a:cubicBezTo>
                    <a:close/>
                    <a:moveTo>
                      <a:pt x="265" y="507"/>
                    </a:moveTo>
                    <a:lnTo>
                      <a:pt x="265" y="507"/>
                    </a:lnTo>
                    <a:cubicBezTo>
                      <a:pt x="4041" y="6761"/>
                      <a:pt x="8201" y="12813"/>
                      <a:pt x="12168" y="18947"/>
                    </a:cubicBezTo>
                    <a:cubicBezTo>
                      <a:pt x="12179" y="18965"/>
                      <a:pt x="12197" y="18979"/>
                      <a:pt x="12216" y="18990"/>
                    </a:cubicBezTo>
                    <a:cubicBezTo>
                      <a:pt x="12166" y="19266"/>
                      <a:pt x="12130" y="19598"/>
                      <a:pt x="12174" y="19889"/>
                    </a:cubicBezTo>
                    <a:cubicBezTo>
                      <a:pt x="12173" y="19888"/>
                      <a:pt x="12171" y="19886"/>
                      <a:pt x="12169" y="19884"/>
                    </a:cubicBezTo>
                    <a:cubicBezTo>
                      <a:pt x="12169" y="19884"/>
                      <a:pt x="12168" y="19884"/>
                      <a:pt x="12168" y="19884"/>
                    </a:cubicBezTo>
                    <a:cubicBezTo>
                      <a:pt x="12167" y="19884"/>
                      <a:pt x="12165" y="19884"/>
                      <a:pt x="12163" y="19884"/>
                    </a:cubicBezTo>
                    <a:cubicBezTo>
                      <a:pt x="12163" y="19872"/>
                      <a:pt x="12158" y="19859"/>
                      <a:pt x="12150" y="19846"/>
                    </a:cubicBezTo>
                    <a:cubicBezTo>
                      <a:pt x="10176" y="16808"/>
                      <a:pt x="8040" y="13873"/>
                      <a:pt x="6059" y="10836"/>
                    </a:cubicBezTo>
                    <a:cubicBezTo>
                      <a:pt x="4083" y="7810"/>
                      <a:pt x="2321" y="4593"/>
                      <a:pt x="218" y="1658"/>
                    </a:cubicBezTo>
                    <a:cubicBezTo>
                      <a:pt x="214" y="1653"/>
                      <a:pt x="211" y="1653"/>
                      <a:pt x="208" y="1651"/>
                    </a:cubicBezTo>
                    <a:cubicBezTo>
                      <a:pt x="237" y="1435"/>
                      <a:pt x="237" y="1213"/>
                      <a:pt x="246" y="993"/>
                    </a:cubicBezTo>
                    <a:cubicBezTo>
                      <a:pt x="253" y="835"/>
                      <a:pt x="269" y="670"/>
                      <a:pt x="265" y="507"/>
                    </a:cubicBezTo>
                    <a:close/>
                    <a:moveTo>
                      <a:pt x="31136" y="8146"/>
                    </a:moveTo>
                    <a:cubicBezTo>
                      <a:pt x="31153" y="8152"/>
                      <a:pt x="31172" y="8157"/>
                      <a:pt x="31190" y="8162"/>
                    </a:cubicBezTo>
                    <a:cubicBezTo>
                      <a:pt x="31182" y="8168"/>
                      <a:pt x="31172" y="8175"/>
                      <a:pt x="31169" y="8181"/>
                    </a:cubicBezTo>
                    <a:cubicBezTo>
                      <a:pt x="31139" y="8242"/>
                      <a:pt x="31136" y="8313"/>
                      <a:pt x="31161" y="8376"/>
                    </a:cubicBezTo>
                    <a:cubicBezTo>
                      <a:pt x="24985" y="12433"/>
                      <a:pt x="18655" y="16179"/>
                      <a:pt x="12373" y="20060"/>
                    </a:cubicBezTo>
                    <a:cubicBezTo>
                      <a:pt x="12386" y="19886"/>
                      <a:pt x="12356" y="19706"/>
                      <a:pt x="12358" y="19531"/>
                    </a:cubicBezTo>
                    <a:cubicBezTo>
                      <a:pt x="12358" y="19373"/>
                      <a:pt x="12365" y="19217"/>
                      <a:pt x="12377" y="19059"/>
                    </a:cubicBezTo>
                    <a:cubicBezTo>
                      <a:pt x="12391" y="19079"/>
                      <a:pt x="12413" y="19091"/>
                      <a:pt x="12436" y="19091"/>
                    </a:cubicBezTo>
                    <a:cubicBezTo>
                      <a:pt x="12449" y="19091"/>
                      <a:pt x="12462" y="19087"/>
                      <a:pt x="12474" y="19080"/>
                    </a:cubicBezTo>
                    <a:cubicBezTo>
                      <a:pt x="16230" y="17046"/>
                      <a:pt x="19844" y="14752"/>
                      <a:pt x="23497" y="12527"/>
                    </a:cubicBezTo>
                    <a:cubicBezTo>
                      <a:pt x="23504" y="12531"/>
                      <a:pt x="23511" y="12532"/>
                      <a:pt x="23519" y="12532"/>
                    </a:cubicBezTo>
                    <a:cubicBezTo>
                      <a:pt x="23537" y="12532"/>
                      <a:pt x="23554" y="12524"/>
                      <a:pt x="23564" y="12508"/>
                    </a:cubicBezTo>
                    <a:lnTo>
                      <a:pt x="23587" y="12473"/>
                    </a:lnTo>
                    <a:cubicBezTo>
                      <a:pt x="26056" y="10970"/>
                      <a:pt x="28543" y="9502"/>
                      <a:pt x="31107" y="8170"/>
                    </a:cubicBezTo>
                    <a:cubicBezTo>
                      <a:pt x="31117" y="8164"/>
                      <a:pt x="31128" y="8156"/>
                      <a:pt x="31136" y="8146"/>
                    </a:cubicBezTo>
                    <a:close/>
                    <a:moveTo>
                      <a:pt x="258" y="1"/>
                    </a:moveTo>
                    <a:cubicBezTo>
                      <a:pt x="210" y="1"/>
                      <a:pt x="167" y="32"/>
                      <a:pt x="154" y="80"/>
                    </a:cubicBezTo>
                    <a:cubicBezTo>
                      <a:pt x="96" y="86"/>
                      <a:pt x="45" y="144"/>
                      <a:pt x="84" y="211"/>
                    </a:cubicBezTo>
                    <a:cubicBezTo>
                      <a:pt x="96" y="230"/>
                      <a:pt x="108" y="249"/>
                      <a:pt x="120" y="268"/>
                    </a:cubicBezTo>
                    <a:cubicBezTo>
                      <a:pt x="58" y="480"/>
                      <a:pt x="63" y="716"/>
                      <a:pt x="50" y="934"/>
                    </a:cubicBezTo>
                    <a:cubicBezTo>
                      <a:pt x="34" y="1213"/>
                      <a:pt x="1" y="1502"/>
                      <a:pt x="31" y="1780"/>
                    </a:cubicBezTo>
                    <a:cubicBezTo>
                      <a:pt x="36" y="1826"/>
                      <a:pt x="79" y="1858"/>
                      <a:pt x="119" y="1858"/>
                    </a:cubicBezTo>
                    <a:cubicBezTo>
                      <a:pt x="148" y="1858"/>
                      <a:pt x="174" y="1841"/>
                      <a:pt x="182" y="1801"/>
                    </a:cubicBezTo>
                    <a:cubicBezTo>
                      <a:pt x="186" y="1792"/>
                      <a:pt x="186" y="1780"/>
                      <a:pt x="187" y="1771"/>
                    </a:cubicBezTo>
                    <a:cubicBezTo>
                      <a:pt x="1802" y="4955"/>
                      <a:pt x="3933" y="7955"/>
                      <a:pt x="5883" y="10937"/>
                    </a:cubicBezTo>
                    <a:cubicBezTo>
                      <a:pt x="7863" y="13963"/>
                      <a:pt x="9820" y="17047"/>
                      <a:pt x="12007" y="19929"/>
                    </a:cubicBezTo>
                    <a:cubicBezTo>
                      <a:pt x="12024" y="19953"/>
                      <a:pt x="12051" y="19965"/>
                      <a:pt x="12078" y="19965"/>
                    </a:cubicBezTo>
                    <a:cubicBezTo>
                      <a:pt x="12100" y="19965"/>
                      <a:pt x="12123" y="19957"/>
                      <a:pt x="12141" y="19940"/>
                    </a:cubicBezTo>
                    <a:cubicBezTo>
                      <a:pt x="12161" y="20026"/>
                      <a:pt x="12206" y="20104"/>
                      <a:pt x="12267" y="20168"/>
                    </a:cubicBezTo>
                    <a:cubicBezTo>
                      <a:pt x="12275" y="20176"/>
                      <a:pt x="12285" y="20179"/>
                      <a:pt x="12295" y="20179"/>
                    </a:cubicBezTo>
                    <a:cubicBezTo>
                      <a:pt x="12316" y="20179"/>
                      <a:pt x="12336" y="20163"/>
                      <a:pt x="12337" y="20138"/>
                    </a:cubicBezTo>
                    <a:lnTo>
                      <a:pt x="12338" y="20136"/>
                    </a:lnTo>
                    <a:cubicBezTo>
                      <a:pt x="12346" y="20158"/>
                      <a:pt x="12367" y="20170"/>
                      <a:pt x="12388" y="20170"/>
                    </a:cubicBezTo>
                    <a:cubicBezTo>
                      <a:pt x="12396" y="20170"/>
                      <a:pt x="12405" y="20168"/>
                      <a:pt x="12413" y="20163"/>
                    </a:cubicBezTo>
                    <a:cubicBezTo>
                      <a:pt x="18965" y="16784"/>
                      <a:pt x="25133" y="12585"/>
                      <a:pt x="31289" y="8546"/>
                    </a:cubicBezTo>
                    <a:cubicBezTo>
                      <a:pt x="31316" y="8529"/>
                      <a:pt x="31335" y="8500"/>
                      <a:pt x="31336" y="8466"/>
                    </a:cubicBezTo>
                    <a:cubicBezTo>
                      <a:pt x="31373" y="8435"/>
                      <a:pt x="31387" y="8376"/>
                      <a:pt x="31346" y="8336"/>
                    </a:cubicBezTo>
                    <a:cubicBezTo>
                      <a:pt x="31328" y="8321"/>
                      <a:pt x="31360" y="8237"/>
                      <a:pt x="31362" y="8211"/>
                    </a:cubicBezTo>
                    <a:cubicBezTo>
                      <a:pt x="31362" y="8189"/>
                      <a:pt x="31352" y="8167"/>
                      <a:pt x="31333" y="8152"/>
                    </a:cubicBezTo>
                    <a:cubicBezTo>
                      <a:pt x="31402" y="8097"/>
                      <a:pt x="31407" y="7961"/>
                      <a:pt x="31295" y="7929"/>
                    </a:cubicBezTo>
                    <a:cubicBezTo>
                      <a:pt x="21042" y="5038"/>
                      <a:pt x="10708" y="2204"/>
                      <a:pt x="283" y="3"/>
                    </a:cubicBezTo>
                    <a:cubicBezTo>
                      <a:pt x="275" y="2"/>
                      <a:pt x="266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2"/>
              <p:cNvSpPr/>
              <p:nvPr/>
            </p:nvSpPr>
            <p:spPr>
              <a:xfrm>
                <a:off x="5616350" y="653950"/>
                <a:ext cx="352650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4106" h="8822" extrusionOk="0">
                    <a:moveTo>
                      <a:pt x="167" y="180"/>
                    </a:moveTo>
                    <a:lnTo>
                      <a:pt x="167" y="180"/>
                    </a:lnTo>
                    <a:cubicBezTo>
                      <a:pt x="4373" y="2403"/>
                      <a:pt x="9301" y="2773"/>
                      <a:pt x="13698" y="4525"/>
                    </a:cubicBezTo>
                    <a:cubicBezTo>
                      <a:pt x="13363" y="4692"/>
                      <a:pt x="13025" y="4859"/>
                      <a:pt x="12684" y="5024"/>
                    </a:cubicBezTo>
                    <a:cubicBezTo>
                      <a:pt x="12673" y="5008"/>
                      <a:pt x="12657" y="4996"/>
                      <a:pt x="12638" y="4990"/>
                    </a:cubicBezTo>
                    <a:cubicBezTo>
                      <a:pt x="8553" y="3664"/>
                      <a:pt x="4510" y="2450"/>
                      <a:pt x="556" y="749"/>
                    </a:cubicBezTo>
                    <a:cubicBezTo>
                      <a:pt x="554" y="748"/>
                      <a:pt x="553" y="748"/>
                      <a:pt x="552" y="748"/>
                    </a:cubicBezTo>
                    <a:cubicBezTo>
                      <a:pt x="550" y="748"/>
                      <a:pt x="548" y="749"/>
                      <a:pt x="544" y="749"/>
                    </a:cubicBezTo>
                    <a:cubicBezTo>
                      <a:pt x="417" y="561"/>
                      <a:pt x="294" y="368"/>
                      <a:pt x="167" y="180"/>
                    </a:cubicBezTo>
                    <a:close/>
                    <a:moveTo>
                      <a:pt x="673" y="940"/>
                    </a:moveTo>
                    <a:cubicBezTo>
                      <a:pt x="4334" y="2901"/>
                      <a:pt x="8513" y="3895"/>
                      <a:pt x="12455" y="5134"/>
                    </a:cubicBezTo>
                    <a:cubicBezTo>
                      <a:pt x="10158" y="6240"/>
                      <a:pt x="7772" y="7308"/>
                      <a:pt x="5654" y="8662"/>
                    </a:cubicBezTo>
                    <a:cubicBezTo>
                      <a:pt x="5637" y="8643"/>
                      <a:pt x="5613" y="8634"/>
                      <a:pt x="5587" y="8632"/>
                    </a:cubicBezTo>
                    <a:lnTo>
                      <a:pt x="5541" y="8630"/>
                    </a:lnTo>
                    <a:lnTo>
                      <a:pt x="5531" y="8630"/>
                    </a:lnTo>
                    <a:cubicBezTo>
                      <a:pt x="5528" y="8618"/>
                      <a:pt x="5523" y="8603"/>
                      <a:pt x="5515" y="8591"/>
                    </a:cubicBezTo>
                    <a:cubicBezTo>
                      <a:pt x="3915" y="6037"/>
                      <a:pt x="2352" y="3446"/>
                      <a:pt x="673" y="940"/>
                    </a:cubicBezTo>
                    <a:close/>
                    <a:moveTo>
                      <a:pt x="222" y="1"/>
                    </a:moveTo>
                    <a:cubicBezTo>
                      <a:pt x="142" y="1"/>
                      <a:pt x="84" y="93"/>
                      <a:pt x="132" y="153"/>
                    </a:cubicBezTo>
                    <a:cubicBezTo>
                      <a:pt x="122" y="149"/>
                      <a:pt x="112" y="147"/>
                      <a:pt x="102" y="147"/>
                    </a:cubicBezTo>
                    <a:cubicBezTo>
                      <a:pt x="50" y="147"/>
                      <a:pt x="1" y="198"/>
                      <a:pt x="34" y="257"/>
                    </a:cubicBezTo>
                    <a:cubicBezTo>
                      <a:pt x="1692" y="3130"/>
                      <a:pt x="3534" y="5910"/>
                      <a:pt x="5307" y="8712"/>
                    </a:cubicBezTo>
                    <a:cubicBezTo>
                      <a:pt x="5328" y="8747"/>
                      <a:pt x="5367" y="8768"/>
                      <a:pt x="5406" y="8768"/>
                    </a:cubicBezTo>
                    <a:cubicBezTo>
                      <a:pt x="5422" y="8768"/>
                      <a:pt x="5438" y="8765"/>
                      <a:pt x="5453" y="8758"/>
                    </a:cubicBezTo>
                    <a:cubicBezTo>
                      <a:pt x="5462" y="8796"/>
                      <a:pt x="5496" y="8822"/>
                      <a:pt x="5534" y="8822"/>
                    </a:cubicBezTo>
                    <a:cubicBezTo>
                      <a:pt x="5536" y="8822"/>
                      <a:pt x="5539" y="8822"/>
                      <a:pt x="5541" y="8822"/>
                    </a:cubicBezTo>
                    <a:lnTo>
                      <a:pt x="5587" y="8818"/>
                    </a:lnTo>
                    <a:cubicBezTo>
                      <a:pt x="5614" y="8818"/>
                      <a:pt x="5638" y="8806"/>
                      <a:pt x="5656" y="8787"/>
                    </a:cubicBezTo>
                    <a:cubicBezTo>
                      <a:pt x="8531" y="7760"/>
                      <a:pt x="11323" y="6076"/>
                      <a:pt x="14018" y="4651"/>
                    </a:cubicBezTo>
                    <a:cubicBezTo>
                      <a:pt x="14063" y="4630"/>
                      <a:pt x="14088" y="4582"/>
                      <a:pt x="14080" y="4533"/>
                    </a:cubicBezTo>
                    <a:cubicBezTo>
                      <a:pt x="14106" y="4458"/>
                      <a:pt x="14069" y="4377"/>
                      <a:pt x="13996" y="4346"/>
                    </a:cubicBezTo>
                    <a:cubicBezTo>
                      <a:pt x="9537" y="2517"/>
                      <a:pt x="4717" y="1892"/>
                      <a:pt x="265" y="9"/>
                    </a:cubicBezTo>
                    <a:cubicBezTo>
                      <a:pt x="251" y="3"/>
                      <a:pt x="236" y="1"/>
                      <a:pt x="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2"/>
              <p:cNvSpPr/>
              <p:nvPr/>
            </p:nvSpPr>
            <p:spPr>
              <a:xfrm>
                <a:off x="5538400" y="617325"/>
                <a:ext cx="5120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3319" extrusionOk="0">
                    <a:moveTo>
                      <a:pt x="1969" y="0"/>
                    </a:moveTo>
                    <a:cubicBezTo>
                      <a:pt x="1952" y="0"/>
                      <a:pt x="1934" y="9"/>
                      <a:pt x="1922" y="29"/>
                    </a:cubicBezTo>
                    <a:cubicBezTo>
                      <a:pt x="1237" y="1059"/>
                      <a:pt x="626" y="2149"/>
                      <a:pt x="27" y="3229"/>
                    </a:cubicBezTo>
                    <a:cubicBezTo>
                      <a:pt x="0" y="3276"/>
                      <a:pt x="41" y="3318"/>
                      <a:pt x="82" y="3318"/>
                    </a:cubicBezTo>
                    <a:cubicBezTo>
                      <a:pt x="100" y="3318"/>
                      <a:pt x="118" y="3310"/>
                      <a:pt x="130" y="3290"/>
                    </a:cubicBezTo>
                    <a:cubicBezTo>
                      <a:pt x="789" y="2243"/>
                      <a:pt x="1450" y="1184"/>
                      <a:pt x="2021" y="88"/>
                    </a:cubicBezTo>
                    <a:cubicBezTo>
                      <a:pt x="2047" y="42"/>
                      <a:pt x="2008" y="0"/>
                      <a:pt x="19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2"/>
              <p:cNvSpPr/>
              <p:nvPr/>
            </p:nvSpPr>
            <p:spPr>
              <a:xfrm>
                <a:off x="5565675" y="713025"/>
                <a:ext cx="19275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230" extrusionOk="0">
                    <a:moveTo>
                      <a:pt x="702" y="1"/>
                    </a:moveTo>
                    <a:cubicBezTo>
                      <a:pt x="686" y="1"/>
                      <a:pt x="671" y="8"/>
                      <a:pt x="660" y="26"/>
                    </a:cubicBezTo>
                    <a:cubicBezTo>
                      <a:pt x="440" y="397"/>
                      <a:pt x="217" y="772"/>
                      <a:pt x="23" y="1158"/>
                    </a:cubicBezTo>
                    <a:cubicBezTo>
                      <a:pt x="1" y="1195"/>
                      <a:pt x="32" y="1229"/>
                      <a:pt x="64" y="1229"/>
                    </a:cubicBezTo>
                    <a:cubicBezTo>
                      <a:pt x="78" y="1229"/>
                      <a:pt x="93" y="1222"/>
                      <a:pt x="103" y="1205"/>
                    </a:cubicBezTo>
                    <a:cubicBezTo>
                      <a:pt x="335" y="840"/>
                      <a:pt x="542" y="458"/>
                      <a:pt x="750" y="77"/>
                    </a:cubicBezTo>
                    <a:cubicBezTo>
                      <a:pt x="771" y="37"/>
                      <a:pt x="736" y="1"/>
                      <a:pt x="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2"/>
              <p:cNvSpPr/>
              <p:nvPr/>
            </p:nvSpPr>
            <p:spPr>
              <a:xfrm>
                <a:off x="5586825" y="711825"/>
                <a:ext cx="38575" cy="6287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2515" extrusionOk="0">
                    <a:moveTo>
                      <a:pt x="1472" y="1"/>
                    </a:moveTo>
                    <a:cubicBezTo>
                      <a:pt x="1456" y="1"/>
                      <a:pt x="1440" y="7"/>
                      <a:pt x="1429" y="23"/>
                    </a:cubicBezTo>
                    <a:cubicBezTo>
                      <a:pt x="884" y="785"/>
                      <a:pt x="382" y="1598"/>
                      <a:pt x="12" y="2460"/>
                    </a:cubicBezTo>
                    <a:cubicBezTo>
                      <a:pt x="1" y="2488"/>
                      <a:pt x="24" y="2515"/>
                      <a:pt x="47" y="2515"/>
                    </a:cubicBezTo>
                    <a:cubicBezTo>
                      <a:pt x="57" y="2515"/>
                      <a:pt x="67" y="2509"/>
                      <a:pt x="74" y="2497"/>
                    </a:cubicBezTo>
                    <a:cubicBezTo>
                      <a:pt x="532" y="1673"/>
                      <a:pt x="987" y="857"/>
                      <a:pt x="1517" y="74"/>
                    </a:cubicBezTo>
                    <a:cubicBezTo>
                      <a:pt x="1542" y="36"/>
                      <a:pt x="1508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2"/>
              <p:cNvSpPr/>
              <p:nvPr/>
            </p:nvSpPr>
            <p:spPr>
              <a:xfrm>
                <a:off x="5646900" y="837775"/>
                <a:ext cx="216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206" extrusionOk="0">
                    <a:moveTo>
                      <a:pt x="784" y="1"/>
                    </a:moveTo>
                    <a:cubicBezTo>
                      <a:pt x="771" y="1"/>
                      <a:pt x="757" y="6"/>
                      <a:pt x="744" y="20"/>
                    </a:cubicBezTo>
                    <a:cubicBezTo>
                      <a:pt x="436" y="348"/>
                      <a:pt x="189" y="728"/>
                      <a:pt x="16" y="1142"/>
                    </a:cubicBezTo>
                    <a:cubicBezTo>
                      <a:pt x="1" y="1177"/>
                      <a:pt x="35" y="1205"/>
                      <a:pt x="68" y="1205"/>
                    </a:cubicBezTo>
                    <a:cubicBezTo>
                      <a:pt x="84" y="1205"/>
                      <a:pt x="100" y="1198"/>
                      <a:pt x="110" y="1182"/>
                    </a:cubicBezTo>
                    <a:cubicBezTo>
                      <a:pt x="315" y="801"/>
                      <a:pt x="556" y="441"/>
                      <a:pt x="828" y="106"/>
                    </a:cubicBezTo>
                    <a:cubicBezTo>
                      <a:pt x="865" y="61"/>
                      <a:pt x="828" y="1"/>
                      <a:pt x="7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2"/>
              <p:cNvSpPr/>
              <p:nvPr/>
            </p:nvSpPr>
            <p:spPr>
              <a:xfrm>
                <a:off x="5686800" y="881950"/>
                <a:ext cx="26750" cy="4272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09" extrusionOk="0">
                    <a:moveTo>
                      <a:pt x="994" y="0"/>
                    </a:moveTo>
                    <a:cubicBezTo>
                      <a:pt x="978" y="0"/>
                      <a:pt x="961" y="8"/>
                      <a:pt x="949" y="27"/>
                    </a:cubicBezTo>
                    <a:cubicBezTo>
                      <a:pt x="613" y="554"/>
                      <a:pt x="299" y="1101"/>
                      <a:pt x="10" y="1656"/>
                    </a:cubicBezTo>
                    <a:cubicBezTo>
                      <a:pt x="0" y="1685"/>
                      <a:pt x="24" y="1709"/>
                      <a:pt x="48" y="1709"/>
                    </a:cubicBezTo>
                    <a:cubicBezTo>
                      <a:pt x="58" y="1709"/>
                      <a:pt x="69" y="1705"/>
                      <a:pt x="77" y="1695"/>
                    </a:cubicBezTo>
                    <a:cubicBezTo>
                      <a:pt x="423" y="1174"/>
                      <a:pt x="748" y="634"/>
                      <a:pt x="1046" y="84"/>
                    </a:cubicBezTo>
                    <a:cubicBezTo>
                      <a:pt x="1069" y="40"/>
                      <a:pt x="1032" y="0"/>
                      <a:pt x="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2"/>
              <p:cNvSpPr/>
              <p:nvPr/>
            </p:nvSpPr>
            <p:spPr>
              <a:xfrm>
                <a:off x="5696400" y="905650"/>
                <a:ext cx="234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497" extrusionOk="0">
                    <a:moveTo>
                      <a:pt x="851" y="1"/>
                    </a:moveTo>
                    <a:cubicBezTo>
                      <a:pt x="832" y="1"/>
                      <a:pt x="814" y="9"/>
                      <a:pt x="801" y="30"/>
                    </a:cubicBezTo>
                    <a:cubicBezTo>
                      <a:pt x="528" y="481"/>
                      <a:pt x="203" y="945"/>
                      <a:pt x="12" y="1439"/>
                    </a:cubicBezTo>
                    <a:cubicBezTo>
                      <a:pt x="1" y="1469"/>
                      <a:pt x="30" y="1497"/>
                      <a:pt x="58" y="1497"/>
                    </a:cubicBezTo>
                    <a:cubicBezTo>
                      <a:pt x="69" y="1497"/>
                      <a:pt x="80" y="1493"/>
                      <a:pt x="88" y="1482"/>
                    </a:cubicBezTo>
                    <a:cubicBezTo>
                      <a:pt x="418" y="1071"/>
                      <a:pt x="656" y="556"/>
                      <a:pt x="909" y="94"/>
                    </a:cubicBezTo>
                    <a:cubicBezTo>
                      <a:pt x="937" y="45"/>
                      <a:pt x="894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oogle Shape;97;p12"/>
          <p:cNvGrpSpPr/>
          <p:nvPr/>
        </p:nvGrpSpPr>
        <p:grpSpPr>
          <a:xfrm>
            <a:off x="-134442" y="679665"/>
            <a:ext cx="602292" cy="1251639"/>
            <a:chOff x="-134442" y="679665"/>
            <a:chExt cx="602292" cy="1251639"/>
          </a:xfrm>
        </p:grpSpPr>
        <p:sp>
          <p:nvSpPr>
            <p:cNvPr id="98" name="Google Shape;98;p12"/>
            <p:cNvSpPr/>
            <p:nvPr/>
          </p:nvSpPr>
          <p:spPr>
            <a:xfrm rot="836941">
              <a:off x="3335" y="744070"/>
              <a:ext cx="238946" cy="117567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12"/>
            <p:cNvGrpSpPr/>
            <p:nvPr/>
          </p:nvGrpSpPr>
          <p:grpSpPr>
            <a:xfrm rot="-4702051">
              <a:off x="-380380" y="1143314"/>
              <a:ext cx="1179269" cy="285271"/>
              <a:chOff x="2936000" y="4207525"/>
              <a:chExt cx="817675" cy="197800"/>
            </a:xfrm>
          </p:grpSpPr>
          <p:sp>
            <p:nvSpPr>
              <p:cNvPr id="100" name="Google Shape;100;p12"/>
              <p:cNvSpPr/>
              <p:nvPr/>
            </p:nvSpPr>
            <p:spPr>
              <a:xfrm>
                <a:off x="3671125" y="4298050"/>
                <a:ext cx="49275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3" extrusionOk="0">
                    <a:moveTo>
                      <a:pt x="983" y="276"/>
                    </a:moveTo>
                    <a:cubicBezTo>
                      <a:pt x="1251" y="276"/>
                      <a:pt x="1482" y="474"/>
                      <a:pt x="1572" y="724"/>
                    </a:cubicBezTo>
                    <a:cubicBezTo>
                      <a:pt x="1526" y="734"/>
                      <a:pt x="1496" y="777"/>
                      <a:pt x="1505" y="823"/>
                    </a:cubicBezTo>
                    <a:cubicBezTo>
                      <a:pt x="1542" y="1148"/>
                      <a:pt x="1524" y="1497"/>
                      <a:pt x="1135" y="1601"/>
                    </a:cubicBezTo>
                    <a:cubicBezTo>
                      <a:pt x="1116" y="1604"/>
                      <a:pt x="1097" y="1605"/>
                      <a:pt x="1078" y="1608"/>
                    </a:cubicBezTo>
                    <a:cubicBezTo>
                      <a:pt x="1338" y="1330"/>
                      <a:pt x="1333" y="812"/>
                      <a:pt x="1016" y="577"/>
                    </a:cubicBezTo>
                    <a:cubicBezTo>
                      <a:pt x="933" y="515"/>
                      <a:pt x="834" y="484"/>
                      <a:pt x="735" y="484"/>
                    </a:cubicBezTo>
                    <a:cubicBezTo>
                      <a:pt x="643" y="484"/>
                      <a:pt x="551" y="512"/>
                      <a:pt x="471" y="566"/>
                    </a:cubicBezTo>
                    <a:cubicBezTo>
                      <a:pt x="558" y="432"/>
                      <a:pt x="692" y="337"/>
                      <a:pt x="845" y="294"/>
                    </a:cubicBezTo>
                    <a:cubicBezTo>
                      <a:pt x="892" y="282"/>
                      <a:pt x="938" y="276"/>
                      <a:pt x="983" y="276"/>
                    </a:cubicBezTo>
                    <a:close/>
                    <a:moveTo>
                      <a:pt x="690" y="683"/>
                    </a:moveTo>
                    <a:cubicBezTo>
                      <a:pt x="804" y="683"/>
                      <a:pt x="922" y="742"/>
                      <a:pt x="990" y="850"/>
                    </a:cubicBezTo>
                    <a:cubicBezTo>
                      <a:pt x="1142" y="1091"/>
                      <a:pt x="1002" y="1310"/>
                      <a:pt x="906" y="1534"/>
                    </a:cubicBezTo>
                    <a:cubicBezTo>
                      <a:pt x="895" y="1559"/>
                      <a:pt x="895" y="1588"/>
                      <a:pt x="907" y="1613"/>
                    </a:cubicBezTo>
                    <a:cubicBezTo>
                      <a:pt x="603" y="1573"/>
                      <a:pt x="353" y="1302"/>
                      <a:pt x="343" y="979"/>
                    </a:cubicBezTo>
                    <a:cubicBezTo>
                      <a:pt x="343" y="955"/>
                      <a:pt x="345" y="933"/>
                      <a:pt x="348" y="909"/>
                    </a:cubicBezTo>
                    <a:cubicBezTo>
                      <a:pt x="374" y="909"/>
                      <a:pt x="396" y="894"/>
                      <a:pt x="407" y="872"/>
                    </a:cubicBezTo>
                    <a:cubicBezTo>
                      <a:pt x="462" y="743"/>
                      <a:pt x="574" y="683"/>
                      <a:pt x="690" y="683"/>
                    </a:cubicBezTo>
                    <a:close/>
                    <a:moveTo>
                      <a:pt x="969" y="0"/>
                    </a:moveTo>
                    <a:cubicBezTo>
                      <a:pt x="929" y="0"/>
                      <a:pt x="888" y="3"/>
                      <a:pt x="847" y="10"/>
                    </a:cubicBezTo>
                    <a:cubicBezTo>
                      <a:pt x="346" y="88"/>
                      <a:pt x="1" y="593"/>
                      <a:pt x="66" y="1086"/>
                    </a:cubicBezTo>
                    <a:cubicBezTo>
                      <a:pt x="126" y="1553"/>
                      <a:pt x="518" y="1912"/>
                      <a:pt x="975" y="1912"/>
                    </a:cubicBezTo>
                    <a:cubicBezTo>
                      <a:pt x="1038" y="1912"/>
                      <a:pt x="1103" y="1905"/>
                      <a:pt x="1169" y="1891"/>
                    </a:cubicBezTo>
                    <a:cubicBezTo>
                      <a:pt x="1593" y="1797"/>
                      <a:pt x="1971" y="1264"/>
                      <a:pt x="1755" y="845"/>
                    </a:cubicBezTo>
                    <a:cubicBezTo>
                      <a:pt x="1765" y="836"/>
                      <a:pt x="1770" y="821"/>
                      <a:pt x="1773" y="808"/>
                    </a:cubicBezTo>
                    <a:cubicBezTo>
                      <a:pt x="1786" y="361"/>
                      <a:pt x="1402" y="0"/>
                      <a:pt x="9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2"/>
              <p:cNvSpPr/>
              <p:nvPr/>
            </p:nvSpPr>
            <p:spPr>
              <a:xfrm>
                <a:off x="2936000" y="4207525"/>
                <a:ext cx="817675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32707" h="7912" extrusionOk="0">
                    <a:moveTo>
                      <a:pt x="818" y="383"/>
                    </a:moveTo>
                    <a:cubicBezTo>
                      <a:pt x="867" y="2273"/>
                      <a:pt x="940" y="4162"/>
                      <a:pt x="971" y="6052"/>
                    </a:cubicBezTo>
                    <a:cubicBezTo>
                      <a:pt x="964" y="6066"/>
                      <a:pt x="961" y="6082"/>
                      <a:pt x="961" y="6097"/>
                    </a:cubicBezTo>
                    <a:lnTo>
                      <a:pt x="961" y="6100"/>
                    </a:lnTo>
                    <a:cubicBezTo>
                      <a:pt x="952" y="6114"/>
                      <a:pt x="945" y="6132"/>
                      <a:pt x="940" y="6148"/>
                    </a:cubicBezTo>
                    <a:cubicBezTo>
                      <a:pt x="821" y="6219"/>
                      <a:pt x="706" y="6297"/>
                      <a:pt x="596" y="6385"/>
                    </a:cubicBezTo>
                    <a:cubicBezTo>
                      <a:pt x="473" y="6484"/>
                      <a:pt x="324" y="6599"/>
                      <a:pt x="249" y="6744"/>
                    </a:cubicBezTo>
                    <a:cubicBezTo>
                      <a:pt x="252" y="6734"/>
                      <a:pt x="255" y="6726"/>
                      <a:pt x="257" y="6717"/>
                    </a:cubicBezTo>
                    <a:cubicBezTo>
                      <a:pt x="367" y="4794"/>
                      <a:pt x="443" y="2801"/>
                      <a:pt x="196" y="883"/>
                    </a:cubicBezTo>
                    <a:cubicBezTo>
                      <a:pt x="296" y="853"/>
                      <a:pt x="355" y="788"/>
                      <a:pt x="434" y="719"/>
                    </a:cubicBezTo>
                    <a:cubicBezTo>
                      <a:pt x="526" y="636"/>
                      <a:pt x="618" y="553"/>
                      <a:pt x="711" y="470"/>
                    </a:cubicBezTo>
                    <a:cubicBezTo>
                      <a:pt x="738" y="445"/>
                      <a:pt x="778" y="416"/>
                      <a:pt x="818" y="383"/>
                    </a:cubicBezTo>
                    <a:close/>
                    <a:moveTo>
                      <a:pt x="1036" y="300"/>
                    </a:moveTo>
                    <a:cubicBezTo>
                      <a:pt x="1388" y="308"/>
                      <a:pt x="1739" y="322"/>
                      <a:pt x="2090" y="332"/>
                    </a:cubicBezTo>
                    <a:cubicBezTo>
                      <a:pt x="2788" y="885"/>
                      <a:pt x="3508" y="1412"/>
                      <a:pt x="4225" y="1941"/>
                    </a:cubicBezTo>
                    <a:cubicBezTo>
                      <a:pt x="4236" y="1949"/>
                      <a:pt x="4247" y="1953"/>
                      <a:pt x="4256" y="1953"/>
                    </a:cubicBezTo>
                    <a:cubicBezTo>
                      <a:pt x="4304" y="1953"/>
                      <a:pt x="4334" y="1876"/>
                      <a:pt x="4284" y="1838"/>
                    </a:cubicBezTo>
                    <a:cubicBezTo>
                      <a:pt x="3628" y="1331"/>
                      <a:pt x="2969" y="824"/>
                      <a:pt x="2297" y="338"/>
                    </a:cubicBezTo>
                    <a:lnTo>
                      <a:pt x="2297" y="338"/>
                    </a:lnTo>
                    <a:cubicBezTo>
                      <a:pt x="2987" y="357"/>
                      <a:pt x="3679" y="381"/>
                      <a:pt x="4370" y="405"/>
                    </a:cubicBezTo>
                    <a:cubicBezTo>
                      <a:pt x="4993" y="913"/>
                      <a:pt x="5626" y="1414"/>
                      <a:pt x="6264" y="1905"/>
                    </a:cubicBezTo>
                    <a:cubicBezTo>
                      <a:pt x="6273" y="1912"/>
                      <a:pt x="6282" y="1915"/>
                      <a:pt x="6292" y="1915"/>
                    </a:cubicBezTo>
                    <a:cubicBezTo>
                      <a:pt x="6336" y="1915"/>
                      <a:pt x="6376" y="1848"/>
                      <a:pt x="6334" y="1814"/>
                    </a:cubicBezTo>
                    <a:cubicBezTo>
                      <a:pt x="5749" y="1339"/>
                      <a:pt x="5159" y="872"/>
                      <a:pt x="4561" y="411"/>
                    </a:cubicBezTo>
                    <a:lnTo>
                      <a:pt x="4561" y="411"/>
                    </a:lnTo>
                    <a:cubicBezTo>
                      <a:pt x="5158" y="431"/>
                      <a:pt x="5754" y="456"/>
                      <a:pt x="6351" y="478"/>
                    </a:cubicBezTo>
                    <a:cubicBezTo>
                      <a:pt x="7077" y="937"/>
                      <a:pt x="7763" y="1459"/>
                      <a:pt x="8403" y="2032"/>
                    </a:cubicBezTo>
                    <a:cubicBezTo>
                      <a:pt x="8414" y="2043"/>
                      <a:pt x="8426" y="2047"/>
                      <a:pt x="8438" y="2047"/>
                    </a:cubicBezTo>
                    <a:cubicBezTo>
                      <a:pt x="8481" y="2047"/>
                      <a:pt x="8518" y="1993"/>
                      <a:pt x="8479" y="1956"/>
                    </a:cubicBezTo>
                    <a:cubicBezTo>
                      <a:pt x="7896" y="1398"/>
                      <a:pt x="7253" y="906"/>
                      <a:pt x="6563" y="486"/>
                    </a:cubicBezTo>
                    <a:lnTo>
                      <a:pt x="6563" y="486"/>
                    </a:lnTo>
                    <a:cubicBezTo>
                      <a:pt x="7281" y="515"/>
                      <a:pt x="7998" y="550"/>
                      <a:pt x="8713" y="582"/>
                    </a:cubicBezTo>
                    <a:cubicBezTo>
                      <a:pt x="9349" y="1057"/>
                      <a:pt x="9992" y="1516"/>
                      <a:pt x="10600" y="2028"/>
                    </a:cubicBezTo>
                    <a:cubicBezTo>
                      <a:pt x="10609" y="2035"/>
                      <a:pt x="10619" y="2038"/>
                      <a:pt x="10629" y="2038"/>
                    </a:cubicBezTo>
                    <a:cubicBezTo>
                      <a:pt x="10663" y="2038"/>
                      <a:pt x="10693" y="1996"/>
                      <a:pt x="10659" y="1967"/>
                    </a:cubicBezTo>
                    <a:cubicBezTo>
                      <a:pt x="10102" y="1470"/>
                      <a:pt x="9507" y="988"/>
                      <a:pt x="8868" y="590"/>
                    </a:cubicBezTo>
                    <a:lnTo>
                      <a:pt x="8868" y="590"/>
                    </a:lnTo>
                    <a:cubicBezTo>
                      <a:pt x="9577" y="620"/>
                      <a:pt x="10285" y="657"/>
                      <a:pt x="10992" y="689"/>
                    </a:cubicBezTo>
                    <a:cubicBezTo>
                      <a:pt x="11322" y="933"/>
                      <a:pt x="12564" y="1806"/>
                      <a:pt x="12699" y="1900"/>
                    </a:cubicBezTo>
                    <a:cubicBezTo>
                      <a:pt x="12706" y="1905"/>
                      <a:pt x="12714" y="1907"/>
                      <a:pt x="12721" y="1907"/>
                    </a:cubicBezTo>
                    <a:cubicBezTo>
                      <a:pt x="12758" y="1907"/>
                      <a:pt x="12791" y="1853"/>
                      <a:pt x="12757" y="1827"/>
                    </a:cubicBezTo>
                    <a:cubicBezTo>
                      <a:pt x="12393" y="1545"/>
                      <a:pt x="12027" y="1269"/>
                      <a:pt x="11654" y="1001"/>
                    </a:cubicBezTo>
                    <a:cubicBezTo>
                      <a:pt x="11560" y="933"/>
                      <a:pt x="11431" y="808"/>
                      <a:pt x="11295" y="703"/>
                    </a:cubicBezTo>
                    <a:lnTo>
                      <a:pt x="11295" y="703"/>
                    </a:lnTo>
                    <a:cubicBezTo>
                      <a:pt x="11906" y="733"/>
                      <a:pt x="12516" y="764"/>
                      <a:pt x="13125" y="796"/>
                    </a:cubicBezTo>
                    <a:cubicBezTo>
                      <a:pt x="13480" y="1089"/>
                      <a:pt x="13829" y="1385"/>
                      <a:pt x="14175" y="1691"/>
                    </a:cubicBezTo>
                    <a:cubicBezTo>
                      <a:pt x="14185" y="1700"/>
                      <a:pt x="14195" y="1703"/>
                      <a:pt x="14204" y="1703"/>
                    </a:cubicBezTo>
                    <a:cubicBezTo>
                      <a:pt x="14238" y="1703"/>
                      <a:pt x="14265" y="1662"/>
                      <a:pt x="14234" y="1631"/>
                    </a:cubicBezTo>
                    <a:cubicBezTo>
                      <a:pt x="13931" y="1331"/>
                      <a:pt x="13606" y="1055"/>
                      <a:pt x="13262" y="804"/>
                    </a:cubicBezTo>
                    <a:lnTo>
                      <a:pt x="13262" y="804"/>
                    </a:lnTo>
                    <a:cubicBezTo>
                      <a:pt x="13686" y="826"/>
                      <a:pt x="14110" y="851"/>
                      <a:pt x="14534" y="874"/>
                    </a:cubicBezTo>
                    <a:cubicBezTo>
                      <a:pt x="14864" y="1122"/>
                      <a:pt x="15191" y="1377"/>
                      <a:pt x="15508" y="1645"/>
                    </a:cubicBezTo>
                    <a:cubicBezTo>
                      <a:pt x="15517" y="1653"/>
                      <a:pt x="15527" y="1656"/>
                      <a:pt x="15537" y="1656"/>
                    </a:cubicBezTo>
                    <a:cubicBezTo>
                      <a:pt x="15572" y="1656"/>
                      <a:pt x="15602" y="1614"/>
                      <a:pt x="15570" y="1583"/>
                    </a:cubicBezTo>
                    <a:cubicBezTo>
                      <a:pt x="15301" y="1336"/>
                      <a:pt x="15018" y="1102"/>
                      <a:pt x="14725" y="885"/>
                    </a:cubicBezTo>
                    <a:lnTo>
                      <a:pt x="14725" y="885"/>
                    </a:lnTo>
                    <a:cubicBezTo>
                      <a:pt x="15071" y="904"/>
                      <a:pt x="15418" y="923"/>
                      <a:pt x="15764" y="942"/>
                    </a:cubicBezTo>
                    <a:cubicBezTo>
                      <a:pt x="16104" y="1192"/>
                      <a:pt x="16435" y="1452"/>
                      <a:pt x="16746" y="1741"/>
                    </a:cubicBezTo>
                    <a:cubicBezTo>
                      <a:pt x="16755" y="1748"/>
                      <a:pt x="16765" y="1752"/>
                      <a:pt x="16775" y="1752"/>
                    </a:cubicBezTo>
                    <a:cubicBezTo>
                      <a:pt x="16808" y="1752"/>
                      <a:pt x="16836" y="1711"/>
                      <a:pt x="16808" y="1679"/>
                    </a:cubicBezTo>
                    <a:cubicBezTo>
                      <a:pt x="16548" y="1409"/>
                      <a:pt x="16265" y="1167"/>
                      <a:pt x="15959" y="953"/>
                    </a:cubicBezTo>
                    <a:lnTo>
                      <a:pt x="15959" y="953"/>
                    </a:lnTo>
                    <a:cubicBezTo>
                      <a:pt x="16187" y="966"/>
                      <a:pt x="16413" y="977"/>
                      <a:pt x="16641" y="990"/>
                    </a:cubicBezTo>
                    <a:cubicBezTo>
                      <a:pt x="16759" y="998"/>
                      <a:pt x="16878" y="1006"/>
                      <a:pt x="16996" y="1014"/>
                    </a:cubicBezTo>
                    <a:cubicBezTo>
                      <a:pt x="17344" y="1282"/>
                      <a:pt x="17670" y="1569"/>
                      <a:pt x="17965" y="1902"/>
                    </a:cubicBezTo>
                    <a:cubicBezTo>
                      <a:pt x="17977" y="1915"/>
                      <a:pt x="17991" y="1921"/>
                      <a:pt x="18004" y="1921"/>
                    </a:cubicBezTo>
                    <a:cubicBezTo>
                      <a:pt x="18045" y="1921"/>
                      <a:pt x="18080" y="1864"/>
                      <a:pt x="18047" y="1820"/>
                    </a:cubicBezTo>
                    <a:cubicBezTo>
                      <a:pt x="17806" y="1522"/>
                      <a:pt x="17529" y="1256"/>
                      <a:pt x="17223" y="1028"/>
                    </a:cubicBezTo>
                    <a:lnTo>
                      <a:pt x="17223" y="1028"/>
                    </a:lnTo>
                    <a:cubicBezTo>
                      <a:pt x="17686" y="1059"/>
                      <a:pt x="18150" y="1090"/>
                      <a:pt x="18614" y="1124"/>
                    </a:cubicBezTo>
                    <a:cubicBezTo>
                      <a:pt x="19338" y="1613"/>
                      <a:pt x="20066" y="2094"/>
                      <a:pt x="20805" y="2558"/>
                    </a:cubicBezTo>
                    <a:cubicBezTo>
                      <a:pt x="20814" y="2563"/>
                      <a:pt x="20822" y="2566"/>
                      <a:pt x="20830" y="2566"/>
                    </a:cubicBezTo>
                    <a:cubicBezTo>
                      <a:pt x="20870" y="2566"/>
                      <a:pt x="20896" y="2503"/>
                      <a:pt x="20853" y="2474"/>
                    </a:cubicBezTo>
                    <a:cubicBezTo>
                      <a:pt x="20173" y="2015"/>
                      <a:pt x="19481" y="1572"/>
                      <a:pt x="18785" y="1133"/>
                    </a:cubicBezTo>
                    <a:lnTo>
                      <a:pt x="18785" y="1133"/>
                    </a:lnTo>
                    <a:cubicBezTo>
                      <a:pt x="19413" y="1178"/>
                      <a:pt x="20042" y="1224"/>
                      <a:pt x="20672" y="1272"/>
                    </a:cubicBezTo>
                    <a:cubicBezTo>
                      <a:pt x="21096" y="1511"/>
                      <a:pt x="21500" y="1782"/>
                      <a:pt x="21883" y="2083"/>
                    </a:cubicBezTo>
                    <a:cubicBezTo>
                      <a:pt x="21893" y="2091"/>
                      <a:pt x="21904" y="2094"/>
                      <a:pt x="21914" y="2094"/>
                    </a:cubicBezTo>
                    <a:cubicBezTo>
                      <a:pt x="21954" y="2094"/>
                      <a:pt x="21988" y="2048"/>
                      <a:pt x="21950" y="2016"/>
                    </a:cubicBezTo>
                    <a:cubicBezTo>
                      <a:pt x="21625" y="1747"/>
                      <a:pt x="21277" y="1503"/>
                      <a:pt x="20912" y="1291"/>
                    </a:cubicBezTo>
                    <a:lnTo>
                      <a:pt x="20912" y="1291"/>
                    </a:lnTo>
                    <a:cubicBezTo>
                      <a:pt x="21607" y="1344"/>
                      <a:pt x="22302" y="1396"/>
                      <a:pt x="22997" y="1451"/>
                    </a:cubicBezTo>
                    <a:cubicBezTo>
                      <a:pt x="23349" y="1677"/>
                      <a:pt x="23678" y="1935"/>
                      <a:pt x="23980" y="2224"/>
                    </a:cubicBezTo>
                    <a:cubicBezTo>
                      <a:pt x="23991" y="2233"/>
                      <a:pt x="24002" y="2237"/>
                      <a:pt x="24014" y="2237"/>
                    </a:cubicBezTo>
                    <a:cubicBezTo>
                      <a:pt x="24052" y="2237"/>
                      <a:pt x="24085" y="2190"/>
                      <a:pt x="24050" y="2155"/>
                    </a:cubicBezTo>
                    <a:cubicBezTo>
                      <a:pt x="23799" y="1902"/>
                      <a:pt x="23526" y="1672"/>
                      <a:pt x="23233" y="1468"/>
                    </a:cubicBezTo>
                    <a:lnTo>
                      <a:pt x="23233" y="1468"/>
                    </a:lnTo>
                    <a:cubicBezTo>
                      <a:pt x="23636" y="1498"/>
                      <a:pt x="24039" y="1530"/>
                      <a:pt x="24443" y="1561"/>
                    </a:cubicBezTo>
                    <a:cubicBezTo>
                      <a:pt x="24967" y="1910"/>
                      <a:pt x="25498" y="2247"/>
                      <a:pt x="26047" y="2555"/>
                    </a:cubicBezTo>
                    <a:cubicBezTo>
                      <a:pt x="26055" y="2559"/>
                      <a:pt x="26062" y="2561"/>
                      <a:pt x="26068" y="2561"/>
                    </a:cubicBezTo>
                    <a:cubicBezTo>
                      <a:pt x="26104" y="2561"/>
                      <a:pt x="26126" y="2508"/>
                      <a:pt x="26087" y="2485"/>
                    </a:cubicBezTo>
                    <a:cubicBezTo>
                      <a:pt x="25596" y="2182"/>
                      <a:pt x="25106" y="1879"/>
                      <a:pt x="24616" y="1573"/>
                    </a:cubicBezTo>
                    <a:lnTo>
                      <a:pt x="24616" y="1573"/>
                    </a:lnTo>
                    <a:cubicBezTo>
                      <a:pt x="25169" y="1615"/>
                      <a:pt x="25721" y="1656"/>
                      <a:pt x="26274" y="1696"/>
                    </a:cubicBezTo>
                    <a:cubicBezTo>
                      <a:pt x="26733" y="1992"/>
                      <a:pt x="27174" y="2313"/>
                      <a:pt x="27603" y="2652"/>
                    </a:cubicBezTo>
                    <a:cubicBezTo>
                      <a:pt x="27613" y="2660"/>
                      <a:pt x="27623" y="2663"/>
                      <a:pt x="27634" y="2663"/>
                    </a:cubicBezTo>
                    <a:cubicBezTo>
                      <a:pt x="27672" y="2663"/>
                      <a:pt x="27707" y="2617"/>
                      <a:pt x="27670" y="2584"/>
                    </a:cubicBezTo>
                    <a:cubicBezTo>
                      <a:pt x="27303" y="2267"/>
                      <a:pt x="26915" y="1975"/>
                      <a:pt x="26505" y="1712"/>
                    </a:cubicBezTo>
                    <a:lnTo>
                      <a:pt x="26505" y="1712"/>
                    </a:lnTo>
                    <a:cubicBezTo>
                      <a:pt x="26927" y="1742"/>
                      <a:pt x="27350" y="1771"/>
                      <a:pt x="27772" y="1800"/>
                    </a:cubicBezTo>
                    <a:cubicBezTo>
                      <a:pt x="28365" y="2149"/>
                      <a:pt x="28923" y="2552"/>
                      <a:pt x="29439" y="3006"/>
                    </a:cubicBezTo>
                    <a:cubicBezTo>
                      <a:pt x="29450" y="3015"/>
                      <a:pt x="29461" y="3019"/>
                      <a:pt x="29473" y="3019"/>
                    </a:cubicBezTo>
                    <a:cubicBezTo>
                      <a:pt x="29512" y="3019"/>
                      <a:pt x="29545" y="2972"/>
                      <a:pt x="29509" y="2936"/>
                    </a:cubicBezTo>
                    <a:cubicBezTo>
                      <a:pt x="29079" y="2496"/>
                      <a:pt x="28586" y="2120"/>
                      <a:pt x="28049" y="1817"/>
                    </a:cubicBezTo>
                    <a:lnTo>
                      <a:pt x="28049" y="1817"/>
                    </a:lnTo>
                    <a:cubicBezTo>
                      <a:pt x="28594" y="1852"/>
                      <a:pt x="29139" y="1884"/>
                      <a:pt x="29683" y="1916"/>
                    </a:cubicBezTo>
                    <a:cubicBezTo>
                      <a:pt x="30089" y="2200"/>
                      <a:pt x="30473" y="2510"/>
                      <a:pt x="30837" y="2847"/>
                    </a:cubicBezTo>
                    <a:cubicBezTo>
                      <a:pt x="30849" y="2858"/>
                      <a:pt x="30863" y="2863"/>
                      <a:pt x="30875" y="2863"/>
                    </a:cubicBezTo>
                    <a:cubicBezTo>
                      <a:pt x="30919" y="2863"/>
                      <a:pt x="30956" y="2808"/>
                      <a:pt x="30917" y="2767"/>
                    </a:cubicBezTo>
                    <a:cubicBezTo>
                      <a:pt x="30611" y="2453"/>
                      <a:pt x="30273" y="2171"/>
                      <a:pt x="29908" y="1929"/>
                    </a:cubicBezTo>
                    <a:lnTo>
                      <a:pt x="29908" y="1929"/>
                    </a:lnTo>
                    <a:cubicBezTo>
                      <a:pt x="30690" y="1972"/>
                      <a:pt x="31473" y="2012"/>
                      <a:pt x="32255" y="2042"/>
                    </a:cubicBezTo>
                    <a:cubicBezTo>
                      <a:pt x="32278" y="3601"/>
                      <a:pt x="32367" y="5155"/>
                      <a:pt x="32351" y="6717"/>
                    </a:cubicBezTo>
                    <a:cubicBezTo>
                      <a:pt x="32351" y="6724"/>
                      <a:pt x="32353" y="6732"/>
                      <a:pt x="32356" y="6740"/>
                    </a:cubicBezTo>
                    <a:cubicBezTo>
                      <a:pt x="31463" y="6757"/>
                      <a:pt x="30572" y="6763"/>
                      <a:pt x="29680" y="6763"/>
                    </a:cubicBezTo>
                    <a:cubicBezTo>
                      <a:pt x="29563" y="6763"/>
                      <a:pt x="29445" y="6763"/>
                      <a:pt x="29328" y="6763"/>
                    </a:cubicBezTo>
                    <a:cubicBezTo>
                      <a:pt x="29353" y="6589"/>
                      <a:pt x="29369" y="6415"/>
                      <a:pt x="29375" y="6240"/>
                    </a:cubicBezTo>
                    <a:cubicBezTo>
                      <a:pt x="29378" y="6187"/>
                      <a:pt x="29341" y="6162"/>
                      <a:pt x="29302" y="6162"/>
                    </a:cubicBezTo>
                    <a:cubicBezTo>
                      <a:pt x="29262" y="6162"/>
                      <a:pt x="29219" y="6189"/>
                      <a:pt x="29213" y="6240"/>
                    </a:cubicBezTo>
                    <a:cubicBezTo>
                      <a:pt x="29187" y="6414"/>
                      <a:pt x="29173" y="6587"/>
                      <a:pt x="29168" y="6763"/>
                    </a:cubicBezTo>
                    <a:lnTo>
                      <a:pt x="28325" y="6763"/>
                    </a:lnTo>
                    <a:cubicBezTo>
                      <a:pt x="28360" y="6579"/>
                      <a:pt x="28341" y="6383"/>
                      <a:pt x="28344" y="6197"/>
                    </a:cubicBezTo>
                    <a:cubicBezTo>
                      <a:pt x="28347" y="5958"/>
                      <a:pt x="28376" y="5719"/>
                      <a:pt x="28371" y="5480"/>
                    </a:cubicBezTo>
                    <a:cubicBezTo>
                      <a:pt x="28370" y="5433"/>
                      <a:pt x="28330" y="5405"/>
                      <a:pt x="28291" y="5405"/>
                    </a:cubicBezTo>
                    <a:cubicBezTo>
                      <a:pt x="28261" y="5405"/>
                      <a:pt x="28231" y="5423"/>
                      <a:pt x="28221" y="5461"/>
                    </a:cubicBezTo>
                    <a:cubicBezTo>
                      <a:pt x="28166" y="5684"/>
                      <a:pt x="28154" y="5918"/>
                      <a:pt x="28145" y="6148"/>
                    </a:cubicBezTo>
                    <a:cubicBezTo>
                      <a:pt x="28137" y="6348"/>
                      <a:pt x="28123" y="6567"/>
                      <a:pt x="28180" y="6763"/>
                    </a:cubicBezTo>
                    <a:cubicBezTo>
                      <a:pt x="27783" y="6761"/>
                      <a:pt x="27385" y="6761"/>
                      <a:pt x="26988" y="6756"/>
                    </a:cubicBezTo>
                    <a:cubicBezTo>
                      <a:pt x="27052" y="6570"/>
                      <a:pt x="27039" y="6358"/>
                      <a:pt x="27010" y="6167"/>
                    </a:cubicBezTo>
                    <a:cubicBezTo>
                      <a:pt x="27003" y="6120"/>
                      <a:pt x="26964" y="6099"/>
                      <a:pt x="26923" y="6099"/>
                    </a:cubicBezTo>
                    <a:cubicBezTo>
                      <a:pt x="26871" y="6099"/>
                      <a:pt x="26817" y="6133"/>
                      <a:pt x="26822" y="6192"/>
                    </a:cubicBezTo>
                    <a:cubicBezTo>
                      <a:pt x="26843" y="6383"/>
                      <a:pt x="26817" y="6565"/>
                      <a:pt x="26809" y="6755"/>
                    </a:cubicBezTo>
                    <a:cubicBezTo>
                      <a:pt x="26545" y="6752"/>
                      <a:pt x="26279" y="6748"/>
                      <a:pt x="26014" y="6745"/>
                    </a:cubicBezTo>
                    <a:cubicBezTo>
                      <a:pt x="26030" y="6216"/>
                      <a:pt x="25968" y="5676"/>
                      <a:pt x="25969" y="5147"/>
                    </a:cubicBezTo>
                    <a:cubicBezTo>
                      <a:pt x="25969" y="5107"/>
                      <a:pt x="25940" y="5087"/>
                      <a:pt x="25910" y="5087"/>
                    </a:cubicBezTo>
                    <a:cubicBezTo>
                      <a:pt x="25880" y="5087"/>
                      <a:pt x="25849" y="5107"/>
                      <a:pt x="25847" y="5147"/>
                    </a:cubicBezTo>
                    <a:cubicBezTo>
                      <a:pt x="25813" y="5665"/>
                      <a:pt x="25764" y="6222"/>
                      <a:pt x="25828" y="6742"/>
                    </a:cubicBezTo>
                    <a:cubicBezTo>
                      <a:pt x="25523" y="6737"/>
                      <a:pt x="25219" y="6734"/>
                      <a:pt x="24914" y="6728"/>
                    </a:cubicBezTo>
                    <a:cubicBezTo>
                      <a:pt x="24922" y="6543"/>
                      <a:pt x="24886" y="6353"/>
                      <a:pt x="24860" y="6171"/>
                    </a:cubicBezTo>
                    <a:cubicBezTo>
                      <a:pt x="24854" y="6131"/>
                      <a:pt x="24822" y="6113"/>
                      <a:pt x="24788" y="6113"/>
                    </a:cubicBezTo>
                    <a:cubicBezTo>
                      <a:pt x="24746" y="6113"/>
                      <a:pt x="24701" y="6142"/>
                      <a:pt x="24701" y="6192"/>
                    </a:cubicBezTo>
                    <a:cubicBezTo>
                      <a:pt x="24704" y="6367"/>
                      <a:pt x="24699" y="6551"/>
                      <a:pt x="24731" y="6724"/>
                    </a:cubicBezTo>
                    <a:cubicBezTo>
                      <a:pt x="24364" y="6717"/>
                      <a:pt x="23998" y="6712"/>
                      <a:pt x="23633" y="6702"/>
                    </a:cubicBezTo>
                    <a:cubicBezTo>
                      <a:pt x="23649" y="6240"/>
                      <a:pt x="23576" y="5743"/>
                      <a:pt x="23553" y="5288"/>
                    </a:cubicBezTo>
                    <a:cubicBezTo>
                      <a:pt x="23550" y="5236"/>
                      <a:pt x="23510" y="5210"/>
                      <a:pt x="23470" y="5210"/>
                    </a:cubicBezTo>
                    <a:cubicBezTo>
                      <a:pt x="23431" y="5210"/>
                      <a:pt x="23392" y="5236"/>
                      <a:pt x="23391" y="5288"/>
                    </a:cubicBezTo>
                    <a:cubicBezTo>
                      <a:pt x="23381" y="5730"/>
                      <a:pt x="23346" y="6243"/>
                      <a:pt x="23418" y="6697"/>
                    </a:cubicBezTo>
                    <a:cubicBezTo>
                      <a:pt x="22989" y="6686"/>
                      <a:pt x="22560" y="6678"/>
                      <a:pt x="22132" y="6667"/>
                    </a:cubicBezTo>
                    <a:cubicBezTo>
                      <a:pt x="22141" y="6493"/>
                      <a:pt x="22130" y="6318"/>
                      <a:pt x="22127" y="6146"/>
                    </a:cubicBezTo>
                    <a:cubicBezTo>
                      <a:pt x="22126" y="6093"/>
                      <a:pt x="22085" y="6066"/>
                      <a:pt x="22044" y="6066"/>
                    </a:cubicBezTo>
                    <a:cubicBezTo>
                      <a:pt x="22003" y="6066"/>
                      <a:pt x="21962" y="6093"/>
                      <a:pt x="21961" y="6146"/>
                    </a:cubicBezTo>
                    <a:cubicBezTo>
                      <a:pt x="21958" y="6316"/>
                      <a:pt x="21947" y="6490"/>
                      <a:pt x="21956" y="6662"/>
                    </a:cubicBezTo>
                    <a:cubicBezTo>
                      <a:pt x="21623" y="6653"/>
                      <a:pt x="21290" y="6645"/>
                      <a:pt x="20957" y="6635"/>
                    </a:cubicBezTo>
                    <a:cubicBezTo>
                      <a:pt x="21032" y="6184"/>
                      <a:pt x="21008" y="5689"/>
                      <a:pt x="20978" y="5241"/>
                    </a:cubicBezTo>
                    <a:cubicBezTo>
                      <a:pt x="20974" y="5191"/>
                      <a:pt x="20934" y="5166"/>
                      <a:pt x="20896" y="5166"/>
                    </a:cubicBezTo>
                    <a:cubicBezTo>
                      <a:pt x="20858" y="5166"/>
                      <a:pt x="20821" y="5191"/>
                      <a:pt x="20821" y="5241"/>
                    </a:cubicBezTo>
                    <a:cubicBezTo>
                      <a:pt x="20820" y="5701"/>
                      <a:pt x="20766" y="6170"/>
                      <a:pt x="20767" y="6630"/>
                    </a:cubicBezTo>
                    <a:cubicBezTo>
                      <a:pt x="20498" y="6622"/>
                      <a:pt x="20229" y="6616"/>
                      <a:pt x="19959" y="6607"/>
                    </a:cubicBezTo>
                    <a:cubicBezTo>
                      <a:pt x="19924" y="6465"/>
                      <a:pt x="19872" y="6345"/>
                      <a:pt x="19867" y="6194"/>
                    </a:cubicBezTo>
                    <a:cubicBezTo>
                      <a:pt x="19866" y="6154"/>
                      <a:pt x="19837" y="6134"/>
                      <a:pt x="19808" y="6134"/>
                    </a:cubicBezTo>
                    <a:cubicBezTo>
                      <a:pt x="19778" y="6134"/>
                      <a:pt x="19746" y="6154"/>
                      <a:pt x="19742" y="6194"/>
                    </a:cubicBezTo>
                    <a:cubicBezTo>
                      <a:pt x="19728" y="6326"/>
                      <a:pt x="19738" y="6479"/>
                      <a:pt x="19801" y="6602"/>
                    </a:cubicBezTo>
                    <a:cubicBezTo>
                      <a:pt x="19374" y="6589"/>
                      <a:pt x="18947" y="6575"/>
                      <a:pt x="18522" y="6559"/>
                    </a:cubicBezTo>
                    <a:cubicBezTo>
                      <a:pt x="18587" y="6084"/>
                      <a:pt x="18568" y="5564"/>
                      <a:pt x="18568" y="5097"/>
                    </a:cubicBezTo>
                    <a:cubicBezTo>
                      <a:pt x="18568" y="5061"/>
                      <a:pt x="18542" y="5043"/>
                      <a:pt x="18515" y="5043"/>
                    </a:cubicBezTo>
                    <a:cubicBezTo>
                      <a:pt x="18488" y="5043"/>
                      <a:pt x="18459" y="5062"/>
                      <a:pt x="18455" y="5097"/>
                    </a:cubicBezTo>
                    <a:cubicBezTo>
                      <a:pt x="18400" y="5561"/>
                      <a:pt x="18322" y="6074"/>
                      <a:pt x="18335" y="6552"/>
                    </a:cubicBezTo>
                    <a:cubicBezTo>
                      <a:pt x="17892" y="6536"/>
                      <a:pt x="17449" y="6520"/>
                      <a:pt x="17006" y="6505"/>
                    </a:cubicBezTo>
                    <a:cubicBezTo>
                      <a:pt x="16996" y="6369"/>
                      <a:pt x="16971" y="6238"/>
                      <a:pt x="16985" y="6098"/>
                    </a:cubicBezTo>
                    <a:cubicBezTo>
                      <a:pt x="16990" y="6048"/>
                      <a:pt x="16945" y="6020"/>
                      <a:pt x="16902" y="6020"/>
                    </a:cubicBezTo>
                    <a:cubicBezTo>
                      <a:pt x="16867" y="6020"/>
                      <a:pt x="16834" y="6038"/>
                      <a:pt x="16826" y="6077"/>
                    </a:cubicBezTo>
                    <a:cubicBezTo>
                      <a:pt x="16802" y="6213"/>
                      <a:pt x="16784" y="6361"/>
                      <a:pt x="16816" y="6498"/>
                    </a:cubicBezTo>
                    <a:lnTo>
                      <a:pt x="15691" y="6457"/>
                    </a:lnTo>
                    <a:cubicBezTo>
                      <a:pt x="15734" y="5956"/>
                      <a:pt x="15632" y="5394"/>
                      <a:pt x="15600" y="4906"/>
                    </a:cubicBezTo>
                    <a:cubicBezTo>
                      <a:pt x="15598" y="4863"/>
                      <a:pt x="15563" y="4841"/>
                      <a:pt x="15530" y="4841"/>
                    </a:cubicBezTo>
                    <a:cubicBezTo>
                      <a:pt x="15497" y="4841"/>
                      <a:pt x="15465" y="4863"/>
                      <a:pt x="15466" y="4906"/>
                    </a:cubicBezTo>
                    <a:cubicBezTo>
                      <a:pt x="15473" y="5390"/>
                      <a:pt x="15414" y="5956"/>
                      <a:pt x="15493" y="6449"/>
                    </a:cubicBezTo>
                    <a:lnTo>
                      <a:pt x="14033" y="6395"/>
                    </a:lnTo>
                    <a:cubicBezTo>
                      <a:pt x="14064" y="6199"/>
                      <a:pt x="14016" y="5987"/>
                      <a:pt x="13928" y="5816"/>
                    </a:cubicBezTo>
                    <a:cubicBezTo>
                      <a:pt x="13916" y="5793"/>
                      <a:pt x="13895" y="5783"/>
                      <a:pt x="13873" y="5783"/>
                    </a:cubicBezTo>
                    <a:cubicBezTo>
                      <a:pt x="13830" y="5783"/>
                      <a:pt x="13784" y="5821"/>
                      <a:pt x="13802" y="5870"/>
                    </a:cubicBezTo>
                    <a:cubicBezTo>
                      <a:pt x="13866" y="6049"/>
                      <a:pt x="13871" y="6208"/>
                      <a:pt x="13861" y="6388"/>
                    </a:cubicBezTo>
                    <a:lnTo>
                      <a:pt x="12913" y="6352"/>
                    </a:lnTo>
                    <a:cubicBezTo>
                      <a:pt x="12915" y="6347"/>
                      <a:pt x="12919" y="6342"/>
                      <a:pt x="12919" y="6337"/>
                    </a:cubicBezTo>
                    <a:cubicBezTo>
                      <a:pt x="12940" y="6077"/>
                      <a:pt x="12891" y="5811"/>
                      <a:pt x="12887" y="5550"/>
                    </a:cubicBezTo>
                    <a:cubicBezTo>
                      <a:pt x="12884" y="5290"/>
                      <a:pt x="12900" y="5025"/>
                      <a:pt x="12921" y="4764"/>
                    </a:cubicBezTo>
                    <a:cubicBezTo>
                      <a:pt x="12924" y="4723"/>
                      <a:pt x="12886" y="4700"/>
                      <a:pt x="12851" y="4700"/>
                    </a:cubicBezTo>
                    <a:cubicBezTo>
                      <a:pt x="12823" y="4700"/>
                      <a:pt x="12797" y="4714"/>
                      <a:pt x="12792" y="4747"/>
                    </a:cubicBezTo>
                    <a:cubicBezTo>
                      <a:pt x="12715" y="5242"/>
                      <a:pt x="12632" y="5856"/>
                      <a:pt x="12768" y="6347"/>
                    </a:cubicBezTo>
                    <a:cubicBezTo>
                      <a:pt x="12220" y="6326"/>
                      <a:pt x="11670" y="6305"/>
                      <a:pt x="11122" y="6286"/>
                    </a:cubicBezTo>
                    <a:cubicBezTo>
                      <a:pt x="11134" y="6081"/>
                      <a:pt x="11118" y="5865"/>
                      <a:pt x="11104" y="5669"/>
                    </a:cubicBezTo>
                    <a:cubicBezTo>
                      <a:pt x="11104" y="5625"/>
                      <a:pt x="11071" y="5602"/>
                      <a:pt x="11037" y="5602"/>
                    </a:cubicBezTo>
                    <a:cubicBezTo>
                      <a:pt x="11004" y="5602"/>
                      <a:pt x="10970" y="5625"/>
                      <a:pt x="10970" y="5669"/>
                    </a:cubicBezTo>
                    <a:cubicBezTo>
                      <a:pt x="10956" y="5864"/>
                      <a:pt x="10940" y="6077"/>
                      <a:pt x="10953" y="6280"/>
                    </a:cubicBezTo>
                    <a:cubicBezTo>
                      <a:pt x="10090" y="6250"/>
                      <a:pt x="9228" y="6219"/>
                      <a:pt x="8366" y="6192"/>
                    </a:cubicBezTo>
                    <a:cubicBezTo>
                      <a:pt x="8358" y="6114"/>
                      <a:pt x="8347" y="6036"/>
                      <a:pt x="8340" y="5958"/>
                    </a:cubicBezTo>
                    <a:cubicBezTo>
                      <a:pt x="8332" y="5846"/>
                      <a:pt x="8332" y="5733"/>
                      <a:pt x="8340" y="5622"/>
                    </a:cubicBezTo>
                    <a:cubicBezTo>
                      <a:pt x="8343" y="5582"/>
                      <a:pt x="8315" y="5562"/>
                      <a:pt x="8286" y="5562"/>
                    </a:cubicBezTo>
                    <a:cubicBezTo>
                      <a:pt x="8255" y="5562"/>
                      <a:pt x="8223" y="5583"/>
                      <a:pt x="8218" y="5622"/>
                    </a:cubicBezTo>
                    <a:cubicBezTo>
                      <a:pt x="8194" y="5795"/>
                      <a:pt x="8171" y="6002"/>
                      <a:pt x="8203" y="6187"/>
                    </a:cubicBezTo>
                    <a:cubicBezTo>
                      <a:pt x="7934" y="6178"/>
                      <a:pt x="7665" y="6168"/>
                      <a:pt x="7397" y="6160"/>
                    </a:cubicBezTo>
                    <a:cubicBezTo>
                      <a:pt x="7478" y="5673"/>
                      <a:pt x="7394" y="5110"/>
                      <a:pt x="7381" y="4621"/>
                    </a:cubicBezTo>
                    <a:cubicBezTo>
                      <a:pt x="7380" y="4582"/>
                      <a:pt x="7351" y="4562"/>
                      <a:pt x="7321" y="4562"/>
                    </a:cubicBezTo>
                    <a:cubicBezTo>
                      <a:pt x="7292" y="4562"/>
                      <a:pt x="7262" y="4582"/>
                      <a:pt x="7261" y="4621"/>
                    </a:cubicBezTo>
                    <a:cubicBezTo>
                      <a:pt x="7247" y="5110"/>
                      <a:pt x="7164" y="5671"/>
                      <a:pt x="7245" y="6157"/>
                    </a:cubicBezTo>
                    <a:cubicBezTo>
                      <a:pt x="6807" y="6144"/>
                      <a:pt x="6370" y="6132"/>
                      <a:pt x="5932" y="6120"/>
                    </a:cubicBezTo>
                    <a:cubicBezTo>
                      <a:pt x="5950" y="5940"/>
                      <a:pt x="5943" y="5751"/>
                      <a:pt x="5953" y="5574"/>
                    </a:cubicBezTo>
                    <a:cubicBezTo>
                      <a:pt x="5954" y="5538"/>
                      <a:pt x="5929" y="5520"/>
                      <a:pt x="5901" y="5520"/>
                    </a:cubicBezTo>
                    <a:cubicBezTo>
                      <a:pt x="5873" y="5520"/>
                      <a:pt x="5844" y="5538"/>
                      <a:pt x="5840" y="5574"/>
                    </a:cubicBezTo>
                    <a:cubicBezTo>
                      <a:pt x="5822" y="5749"/>
                      <a:pt x="5787" y="5936"/>
                      <a:pt x="5778" y="6117"/>
                    </a:cubicBezTo>
                    <a:cubicBezTo>
                      <a:pt x="5464" y="6109"/>
                      <a:pt x="5150" y="6101"/>
                      <a:pt x="4836" y="6095"/>
                    </a:cubicBezTo>
                    <a:cubicBezTo>
                      <a:pt x="4853" y="5655"/>
                      <a:pt x="4810" y="5196"/>
                      <a:pt x="4791" y="4764"/>
                    </a:cubicBezTo>
                    <a:cubicBezTo>
                      <a:pt x="4789" y="4738"/>
                      <a:pt x="4769" y="4725"/>
                      <a:pt x="4749" y="4725"/>
                    </a:cubicBezTo>
                    <a:cubicBezTo>
                      <a:pt x="4729" y="4725"/>
                      <a:pt x="4709" y="4738"/>
                      <a:pt x="4707" y="4764"/>
                    </a:cubicBezTo>
                    <a:cubicBezTo>
                      <a:pt x="4687" y="5194"/>
                      <a:pt x="4646" y="5652"/>
                      <a:pt x="4662" y="6092"/>
                    </a:cubicBezTo>
                    <a:cubicBezTo>
                      <a:pt x="4251" y="6082"/>
                      <a:pt x="3838" y="6074"/>
                      <a:pt x="3427" y="6068"/>
                    </a:cubicBezTo>
                    <a:cubicBezTo>
                      <a:pt x="3427" y="5923"/>
                      <a:pt x="3428" y="5781"/>
                      <a:pt x="3460" y="5634"/>
                    </a:cubicBezTo>
                    <a:cubicBezTo>
                      <a:pt x="3468" y="5597"/>
                      <a:pt x="3438" y="5573"/>
                      <a:pt x="3409" y="5573"/>
                    </a:cubicBezTo>
                    <a:cubicBezTo>
                      <a:pt x="3391" y="5573"/>
                      <a:pt x="3372" y="5583"/>
                      <a:pt x="3366" y="5607"/>
                    </a:cubicBezTo>
                    <a:cubicBezTo>
                      <a:pt x="3326" y="5754"/>
                      <a:pt x="3293" y="5912"/>
                      <a:pt x="3298" y="6066"/>
                    </a:cubicBezTo>
                    <a:cubicBezTo>
                      <a:pt x="3059" y="6063"/>
                      <a:pt x="2819" y="6061"/>
                      <a:pt x="2580" y="6058"/>
                    </a:cubicBezTo>
                    <a:cubicBezTo>
                      <a:pt x="2580" y="5991"/>
                      <a:pt x="2580" y="5924"/>
                      <a:pt x="2576" y="5859"/>
                    </a:cubicBezTo>
                    <a:cubicBezTo>
                      <a:pt x="2577" y="5671"/>
                      <a:pt x="2544" y="5477"/>
                      <a:pt x="2536" y="5290"/>
                    </a:cubicBezTo>
                    <a:cubicBezTo>
                      <a:pt x="2526" y="5069"/>
                      <a:pt x="2528" y="4845"/>
                      <a:pt x="2537" y="4622"/>
                    </a:cubicBezTo>
                    <a:cubicBezTo>
                      <a:pt x="2539" y="4575"/>
                      <a:pt x="2504" y="4552"/>
                      <a:pt x="2468" y="4552"/>
                    </a:cubicBezTo>
                    <a:cubicBezTo>
                      <a:pt x="2432" y="4552"/>
                      <a:pt x="2394" y="4576"/>
                      <a:pt x="2391" y="4622"/>
                    </a:cubicBezTo>
                    <a:cubicBezTo>
                      <a:pt x="2365" y="5029"/>
                      <a:pt x="2314" y="5539"/>
                      <a:pt x="2439" y="5937"/>
                    </a:cubicBezTo>
                    <a:cubicBezTo>
                      <a:pt x="2437" y="5977"/>
                      <a:pt x="2435" y="6017"/>
                      <a:pt x="2437" y="6057"/>
                    </a:cubicBezTo>
                    <a:cubicBezTo>
                      <a:pt x="2051" y="6053"/>
                      <a:pt x="1667" y="6047"/>
                      <a:pt x="1281" y="6044"/>
                    </a:cubicBezTo>
                    <a:cubicBezTo>
                      <a:pt x="1253" y="4217"/>
                      <a:pt x="1195" y="2391"/>
                      <a:pt x="1055" y="569"/>
                    </a:cubicBezTo>
                    <a:lnTo>
                      <a:pt x="1055" y="569"/>
                    </a:lnTo>
                    <a:cubicBezTo>
                      <a:pt x="1446" y="987"/>
                      <a:pt x="1863" y="1380"/>
                      <a:pt x="2305" y="1745"/>
                    </a:cubicBezTo>
                    <a:cubicBezTo>
                      <a:pt x="2317" y="1755"/>
                      <a:pt x="2330" y="1760"/>
                      <a:pt x="2343" y="1760"/>
                    </a:cubicBezTo>
                    <a:cubicBezTo>
                      <a:pt x="2389" y="1760"/>
                      <a:pt x="2428" y="1704"/>
                      <a:pt x="2384" y="1666"/>
                    </a:cubicBezTo>
                    <a:cubicBezTo>
                      <a:pt x="1921" y="1258"/>
                      <a:pt x="1473" y="832"/>
                      <a:pt x="1041" y="391"/>
                    </a:cubicBezTo>
                    <a:cubicBezTo>
                      <a:pt x="1041" y="357"/>
                      <a:pt x="1039" y="329"/>
                      <a:pt x="1036" y="300"/>
                    </a:cubicBezTo>
                    <a:close/>
                    <a:moveTo>
                      <a:pt x="996" y="6329"/>
                    </a:moveTo>
                    <a:cubicBezTo>
                      <a:pt x="1025" y="6390"/>
                      <a:pt x="1086" y="6422"/>
                      <a:pt x="1145" y="6422"/>
                    </a:cubicBezTo>
                    <a:cubicBezTo>
                      <a:pt x="1196" y="6422"/>
                      <a:pt x="1245" y="6398"/>
                      <a:pt x="1270" y="6348"/>
                    </a:cubicBezTo>
                    <a:cubicBezTo>
                      <a:pt x="2407" y="6355"/>
                      <a:pt x="3543" y="6367"/>
                      <a:pt x="4681" y="6385"/>
                    </a:cubicBezTo>
                    <a:cubicBezTo>
                      <a:pt x="4685" y="6426"/>
                      <a:pt x="4717" y="6447"/>
                      <a:pt x="4748" y="6447"/>
                    </a:cubicBezTo>
                    <a:cubicBezTo>
                      <a:pt x="4779" y="6447"/>
                      <a:pt x="4810" y="6427"/>
                      <a:pt x="4815" y="6387"/>
                    </a:cubicBezTo>
                    <a:cubicBezTo>
                      <a:pt x="8395" y="6439"/>
                      <a:pt x="11971" y="6538"/>
                      <a:pt x="15549" y="6662"/>
                    </a:cubicBezTo>
                    <a:cubicBezTo>
                      <a:pt x="15563" y="6679"/>
                      <a:pt x="15582" y="6687"/>
                      <a:pt x="15602" y="6687"/>
                    </a:cubicBezTo>
                    <a:cubicBezTo>
                      <a:pt x="15620" y="6687"/>
                      <a:pt x="15638" y="6681"/>
                      <a:pt x="15651" y="6667"/>
                    </a:cubicBezTo>
                    <a:cubicBezTo>
                      <a:pt x="16032" y="6680"/>
                      <a:pt x="16413" y="6693"/>
                      <a:pt x="16792" y="6707"/>
                    </a:cubicBezTo>
                    <a:cubicBezTo>
                      <a:pt x="17309" y="6724"/>
                      <a:pt x="17827" y="6748"/>
                      <a:pt x="18346" y="6772"/>
                    </a:cubicBezTo>
                    <a:cubicBezTo>
                      <a:pt x="18355" y="6811"/>
                      <a:pt x="18393" y="6837"/>
                      <a:pt x="18428" y="6837"/>
                    </a:cubicBezTo>
                    <a:cubicBezTo>
                      <a:pt x="18456" y="6837"/>
                      <a:pt x="18482" y="6821"/>
                      <a:pt x="18490" y="6783"/>
                    </a:cubicBezTo>
                    <a:cubicBezTo>
                      <a:pt x="18490" y="6782"/>
                      <a:pt x="18490" y="6780"/>
                      <a:pt x="18490" y="6779"/>
                    </a:cubicBezTo>
                    <a:cubicBezTo>
                      <a:pt x="21669" y="6928"/>
                      <a:pt x="24878" y="7148"/>
                      <a:pt x="28070" y="7148"/>
                    </a:cubicBezTo>
                    <a:cubicBezTo>
                      <a:pt x="29502" y="7148"/>
                      <a:pt x="30930" y="7104"/>
                      <a:pt x="32351" y="6989"/>
                    </a:cubicBezTo>
                    <a:lnTo>
                      <a:pt x="32351" y="6989"/>
                    </a:lnTo>
                    <a:cubicBezTo>
                      <a:pt x="32259" y="7074"/>
                      <a:pt x="32163" y="7155"/>
                      <a:pt x="32072" y="7242"/>
                    </a:cubicBezTo>
                    <a:cubicBezTo>
                      <a:pt x="31937" y="7372"/>
                      <a:pt x="31777" y="7501"/>
                      <a:pt x="31664" y="7654"/>
                    </a:cubicBezTo>
                    <a:cubicBezTo>
                      <a:pt x="26428" y="7389"/>
                      <a:pt x="21188" y="7212"/>
                      <a:pt x="15949" y="7056"/>
                    </a:cubicBezTo>
                    <a:lnTo>
                      <a:pt x="15949" y="7054"/>
                    </a:lnTo>
                    <a:cubicBezTo>
                      <a:pt x="11809" y="6931"/>
                      <a:pt x="7638" y="6745"/>
                      <a:pt x="3484" y="6745"/>
                    </a:cubicBezTo>
                    <a:cubicBezTo>
                      <a:pt x="2492" y="6745"/>
                      <a:pt x="1501" y="6756"/>
                      <a:pt x="512" y="6780"/>
                    </a:cubicBezTo>
                    <a:cubicBezTo>
                      <a:pt x="585" y="6705"/>
                      <a:pt x="653" y="6621"/>
                      <a:pt x="725" y="6552"/>
                    </a:cubicBezTo>
                    <a:cubicBezTo>
                      <a:pt x="811" y="6473"/>
                      <a:pt x="904" y="6399"/>
                      <a:pt x="996" y="6329"/>
                    </a:cubicBezTo>
                    <a:close/>
                    <a:moveTo>
                      <a:pt x="969" y="0"/>
                    </a:moveTo>
                    <a:cubicBezTo>
                      <a:pt x="908" y="0"/>
                      <a:pt x="855" y="41"/>
                      <a:pt x="842" y="101"/>
                    </a:cubicBezTo>
                    <a:cubicBezTo>
                      <a:pt x="813" y="121"/>
                      <a:pt x="784" y="144"/>
                      <a:pt x="755" y="166"/>
                    </a:cubicBezTo>
                    <a:cubicBezTo>
                      <a:pt x="676" y="231"/>
                      <a:pt x="598" y="300"/>
                      <a:pt x="518" y="367"/>
                    </a:cubicBezTo>
                    <a:cubicBezTo>
                      <a:pt x="406" y="462"/>
                      <a:pt x="242" y="568"/>
                      <a:pt x="148" y="695"/>
                    </a:cubicBezTo>
                    <a:cubicBezTo>
                      <a:pt x="138" y="689"/>
                      <a:pt x="126" y="687"/>
                      <a:pt x="114" y="687"/>
                    </a:cubicBezTo>
                    <a:cubicBezTo>
                      <a:pt x="75" y="687"/>
                      <a:pt x="33" y="714"/>
                      <a:pt x="32" y="760"/>
                    </a:cubicBezTo>
                    <a:cubicBezTo>
                      <a:pt x="2" y="2750"/>
                      <a:pt x="104" y="4727"/>
                      <a:pt x="5" y="6718"/>
                    </a:cubicBezTo>
                    <a:cubicBezTo>
                      <a:pt x="0" y="6796"/>
                      <a:pt x="56" y="6831"/>
                      <a:pt x="116" y="6833"/>
                    </a:cubicBezTo>
                    <a:cubicBezTo>
                      <a:pt x="102" y="6873"/>
                      <a:pt x="120" y="6924"/>
                      <a:pt x="174" y="6927"/>
                    </a:cubicBezTo>
                    <a:cubicBezTo>
                      <a:pt x="5421" y="7190"/>
                      <a:pt x="10696" y="7140"/>
                      <a:pt x="15949" y="7292"/>
                    </a:cubicBezTo>
                    <a:cubicBezTo>
                      <a:pt x="21207" y="7443"/>
                      <a:pt x="26460" y="7676"/>
                      <a:pt x="31715" y="7912"/>
                    </a:cubicBezTo>
                    <a:cubicBezTo>
                      <a:pt x="31716" y="7912"/>
                      <a:pt x="31717" y="7912"/>
                      <a:pt x="31718" y="7912"/>
                    </a:cubicBezTo>
                    <a:cubicBezTo>
                      <a:pt x="31802" y="7912"/>
                      <a:pt x="31841" y="7843"/>
                      <a:pt x="31835" y="7775"/>
                    </a:cubicBezTo>
                    <a:cubicBezTo>
                      <a:pt x="31973" y="7663"/>
                      <a:pt x="32093" y="7513"/>
                      <a:pt x="32215" y="7384"/>
                    </a:cubicBezTo>
                    <a:cubicBezTo>
                      <a:pt x="32340" y="7250"/>
                      <a:pt x="32461" y="7112"/>
                      <a:pt x="32580" y="6973"/>
                    </a:cubicBezTo>
                    <a:cubicBezTo>
                      <a:pt x="32655" y="6967"/>
                      <a:pt x="32706" y="6897"/>
                      <a:pt x="32690" y="6823"/>
                    </a:cubicBezTo>
                    <a:cubicBezTo>
                      <a:pt x="32690" y="6803"/>
                      <a:pt x="32681" y="6783"/>
                      <a:pt x="32663" y="6772"/>
                    </a:cubicBezTo>
                    <a:cubicBezTo>
                      <a:pt x="32662" y="6771"/>
                      <a:pt x="32662" y="6768"/>
                      <a:pt x="32659" y="6766"/>
                    </a:cubicBezTo>
                    <a:cubicBezTo>
                      <a:pt x="32665" y="6750"/>
                      <a:pt x="32668" y="6732"/>
                      <a:pt x="32670" y="6717"/>
                    </a:cubicBezTo>
                    <a:cubicBezTo>
                      <a:pt x="32692" y="5131"/>
                      <a:pt x="32694" y="3523"/>
                      <a:pt x="32491" y="1949"/>
                    </a:cubicBezTo>
                    <a:cubicBezTo>
                      <a:pt x="32484" y="1884"/>
                      <a:pt x="32430" y="1836"/>
                      <a:pt x="32365" y="1836"/>
                    </a:cubicBezTo>
                    <a:cubicBezTo>
                      <a:pt x="32358" y="1836"/>
                      <a:pt x="32351" y="1837"/>
                      <a:pt x="32343" y="1838"/>
                    </a:cubicBezTo>
                    <a:cubicBezTo>
                      <a:pt x="32327" y="1827"/>
                      <a:pt x="32310" y="1820"/>
                      <a:pt x="32290" y="1819"/>
                    </a:cubicBezTo>
                    <a:cubicBezTo>
                      <a:pt x="22981" y="804"/>
                      <a:pt x="13519" y="354"/>
                      <a:pt x="4139" y="85"/>
                    </a:cubicBezTo>
                    <a:cubicBezTo>
                      <a:pt x="4110" y="64"/>
                      <a:pt x="4083" y="42"/>
                      <a:pt x="4055" y="19"/>
                    </a:cubicBezTo>
                    <a:cubicBezTo>
                      <a:pt x="4047" y="14"/>
                      <a:pt x="4038" y="11"/>
                      <a:pt x="4030" y="11"/>
                    </a:cubicBezTo>
                    <a:cubicBezTo>
                      <a:pt x="3999" y="11"/>
                      <a:pt x="3973" y="49"/>
                      <a:pt x="3983" y="80"/>
                    </a:cubicBezTo>
                    <a:cubicBezTo>
                      <a:pt x="2980" y="51"/>
                      <a:pt x="1976" y="26"/>
                      <a:pt x="975" y="0"/>
                    </a:cubicBezTo>
                    <a:cubicBezTo>
                      <a:pt x="973" y="0"/>
                      <a:pt x="971" y="0"/>
                      <a:pt x="9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2"/>
              <p:cNvSpPr/>
              <p:nvPr/>
            </p:nvSpPr>
            <p:spPr>
              <a:xfrm>
                <a:off x="3180625" y="4318825"/>
                <a:ext cx="84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756" extrusionOk="0">
                    <a:moveTo>
                      <a:pt x="150" y="1"/>
                    </a:moveTo>
                    <a:cubicBezTo>
                      <a:pt x="113" y="1"/>
                      <a:pt x="76" y="25"/>
                      <a:pt x="74" y="73"/>
                    </a:cubicBezTo>
                    <a:cubicBezTo>
                      <a:pt x="50" y="578"/>
                      <a:pt x="1" y="1232"/>
                      <a:pt x="191" y="1710"/>
                    </a:cubicBezTo>
                    <a:cubicBezTo>
                      <a:pt x="200" y="1741"/>
                      <a:pt x="225" y="1756"/>
                      <a:pt x="251" y="1756"/>
                    </a:cubicBezTo>
                    <a:cubicBezTo>
                      <a:pt x="283" y="1756"/>
                      <a:pt x="316" y="1733"/>
                      <a:pt x="317" y="1692"/>
                    </a:cubicBezTo>
                    <a:cubicBezTo>
                      <a:pt x="339" y="1426"/>
                      <a:pt x="272" y="1150"/>
                      <a:pt x="251" y="884"/>
                    </a:cubicBezTo>
                    <a:cubicBezTo>
                      <a:pt x="230" y="615"/>
                      <a:pt x="224" y="344"/>
                      <a:pt x="222" y="73"/>
                    </a:cubicBezTo>
                    <a:cubicBezTo>
                      <a:pt x="222" y="25"/>
                      <a:pt x="187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" name="Google Shape;103;p12"/>
          <p:cNvGrpSpPr/>
          <p:nvPr/>
        </p:nvGrpSpPr>
        <p:grpSpPr>
          <a:xfrm flipH="1">
            <a:off x="7559300" y="3544038"/>
            <a:ext cx="1506300" cy="1469575"/>
            <a:chOff x="65575" y="3544038"/>
            <a:chExt cx="1506300" cy="1469575"/>
          </a:xfrm>
        </p:grpSpPr>
        <p:sp>
          <p:nvSpPr>
            <p:cNvPr id="104" name="Google Shape;104;p12"/>
            <p:cNvSpPr/>
            <p:nvPr/>
          </p:nvSpPr>
          <p:spPr>
            <a:xfrm>
              <a:off x="175775" y="3544038"/>
              <a:ext cx="73500" cy="1313450"/>
            </a:xfrm>
            <a:custGeom>
              <a:avLst/>
              <a:gdLst/>
              <a:ahLst/>
              <a:cxnLst/>
              <a:rect l="l" t="t" r="r" b="b"/>
              <a:pathLst>
                <a:path w="2940" h="52538" extrusionOk="0">
                  <a:moveTo>
                    <a:pt x="2940" y="0"/>
                  </a:moveTo>
                  <a:cubicBezTo>
                    <a:pt x="2940" y="17540"/>
                    <a:pt x="0" y="34998"/>
                    <a:pt x="0" y="525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" name="Google Shape;105;p12"/>
            <p:cNvSpPr/>
            <p:nvPr/>
          </p:nvSpPr>
          <p:spPr>
            <a:xfrm>
              <a:off x="304375" y="3736938"/>
              <a:ext cx="73475" cy="1276675"/>
            </a:xfrm>
            <a:custGeom>
              <a:avLst/>
              <a:gdLst/>
              <a:ahLst/>
              <a:cxnLst/>
              <a:rect l="l" t="t" r="r" b="b"/>
              <a:pathLst>
                <a:path w="2939" h="51067" extrusionOk="0">
                  <a:moveTo>
                    <a:pt x="2939" y="0"/>
                  </a:moveTo>
                  <a:cubicBezTo>
                    <a:pt x="1877" y="17017"/>
                    <a:pt x="0" y="34016"/>
                    <a:pt x="0" y="5106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" name="Google Shape;106;p12"/>
            <p:cNvSpPr/>
            <p:nvPr/>
          </p:nvSpPr>
          <p:spPr>
            <a:xfrm>
              <a:off x="65575" y="4697430"/>
              <a:ext cx="1506300" cy="31450"/>
            </a:xfrm>
            <a:custGeom>
              <a:avLst/>
              <a:gdLst/>
              <a:ahLst/>
              <a:cxnLst/>
              <a:rect l="l" t="t" r="r" b="b"/>
              <a:pathLst>
                <a:path w="60252" h="1258" extrusionOk="0">
                  <a:moveTo>
                    <a:pt x="0" y="1258"/>
                  </a:moveTo>
                  <a:cubicBezTo>
                    <a:pt x="19930" y="-1231"/>
                    <a:pt x="40168" y="891"/>
                    <a:pt x="60252" y="89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" name="Google Shape;107;p12"/>
            <p:cNvSpPr/>
            <p:nvPr/>
          </p:nvSpPr>
          <p:spPr>
            <a:xfrm>
              <a:off x="74750" y="4885038"/>
              <a:ext cx="1322625" cy="18375"/>
            </a:xfrm>
            <a:custGeom>
              <a:avLst/>
              <a:gdLst/>
              <a:ahLst/>
              <a:cxnLst/>
              <a:rect l="l" t="t" r="r" b="b"/>
              <a:pathLst>
                <a:path w="52905" h="735" extrusionOk="0">
                  <a:moveTo>
                    <a:pt x="0" y="735"/>
                  </a:moveTo>
                  <a:cubicBezTo>
                    <a:pt x="17637" y="735"/>
                    <a:pt x="35268" y="0"/>
                    <a:pt x="5290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8" name="Google Shape;108;p12"/>
          <p:cNvSpPr/>
          <p:nvPr/>
        </p:nvSpPr>
        <p:spPr>
          <a:xfrm rot="5400000">
            <a:off x="8653050" y="98075"/>
            <a:ext cx="314505" cy="772588"/>
          </a:xfrm>
          <a:custGeom>
            <a:avLst/>
            <a:gdLst/>
            <a:ahLst/>
            <a:cxnLst/>
            <a:rect l="l" t="t" r="r" b="b"/>
            <a:pathLst>
              <a:path w="6256" h="15368" extrusionOk="0">
                <a:moveTo>
                  <a:pt x="3247" y="1406"/>
                </a:moveTo>
                <a:cubicBezTo>
                  <a:pt x="4683" y="1437"/>
                  <a:pt x="4492" y="4301"/>
                  <a:pt x="4506" y="5079"/>
                </a:cubicBezTo>
                <a:cubicBezTo>
                  <a:pt x="4525" y="6075"/>
                  <a:pt x="4531" y="7071"/>
                  <a:pt x="4511" y="8066"/>
                </a:cubicBezTo>
                <a:cubicBezTo>
                  <a:pt x="4479" y="9587"/>
                  <a:pt x="4770" y="14306"/>
                  <a:pt x="2568" y="14417"/>
                </a:cubicBezTo>
                <a:cubicBezTo>
                  <a:pt x="1385" y="14081"/>
                  <a:pt x="1137" y="12943"/>
                  <a:pt x="1081" y="11816"/>
                </a:cubicBezTo>
                <a:lnTo>
                  <a:pt x="1081" y="11816"/>
                </a:lnTo>
                <a:cubicBezTo>
                  <a:pt x="1082" y="11826"/>
                  <a:pt x="1086" y="11837"/>
                  <a:pt x="1089" y="11848"/>
                </a:cubicBezTo>
                <a:cubicBezTo>
                  <a:pt x="1092" y="11859"/>
                  <a:pt x="1092" y="11869"/>
                  <a:pt x="1094" y="11880"/>
                </a:cubicBezTo>
                <a:cubicBezTo>
                  <a:pt x="1094" y="11885"/>
                  <a:pt x="1098" y="11886"/>
                  <a:pt x="1100" y="11890"/>
                </a:cubicBezTo>
                <a:cubicBezTo>
                  <a:pt x="1184" y="12180"/>
                  <a:pt x="1404" y="12463"/>
                  <a:pt x="1591" y="12651"/>
                </a:cubicBezTo>
                <a:cubicBezTo>
                  <a:pt x="1817" y="12877"/>
                  <a:pt x="2095" y="13024"/>
                  <a:pt x="2384" y="13024"/>
                </a:cubicBezTo>
                <a:cubicBezTo>
                  <a:pt x="2479" y="13024"/>
                  <a:pt x="2575" y="13009"/>
                  <a:pt x="2670" y="12975"/>
                </a:cubicBezTo>
                <a:cubicBezTo>
                  <a:pt x="2702" y="12977"/>
                  <a:pt x="2734" y="12978"/>
                  <a:pt x="2765" y="12978"/>
                </a:cubicBezTo>
                <a:cubicBezTo>
                  <a:pt x="3569" y="12978"/>
                  <a:pt x="3968" y="12273"/>
                  <a:pt x="4144" y="11462"/>
                </a:cubicBezTo>
                <a:cubicBezTo>
                  <a:pt x="4531" y="9698"/>
                  <a:pt x="4433" y="7521"/>
                  <a:pt x="4238" y="5723"/>
                </a:cubicBezTo>
                <a:cubicBezTo>
                  <a:pt x="4254" y="5714"/>
                  <a:pt x="4267" y="5696"/>
                  <a:pt x="4272" y="5677"/>
                </a:cubicBezTo>
                <a:cubicBezTo>
                  <a:pt x="4306" y="5450"/>
                  <a:pt x="4044" y="5308"/>
                  <a:pt x="3832" y="5308"/>
                </a:cubicBezTo>
                <a:cubicBezTo>
                  <a:pt x="3794" y="5308"/>
                  <a:pt x="3759" y="5312"/>
                  <a:pt x="3727" y="5321"/>
                </a:cubicBezTo>
                <a:cubicBezTo>
                  <a:pt x="3613" y="5355"/>
                  <a:pt x="3518" y="5435"/>
                  <a:pt x="3464" y="5540"/>
                </a:cubicBezTo>
                <a:cubicBezTo>
                  <a:pt x="3460" y="5539"/>
                  <a:pt x="3456" y="5539"/>
                  <a:pt x="3452" y="5539"/>
                </a:cubicBezTo>
                <a:cubicBezTo>
                  <a:pt x="3421" y="5539"/>
                  <a:pt x="3395" y="5565"/>
                  <a:pt x="3397" y="5597"/>
                </a:cubicBezTo>
                <a:cubicBezTo>
                  <a:pt x="3371" y="6571"/>
                  <a:pt x="3443" y="7543"/>
                  <a:pt x="3443" y="8517"/>
                </a:cubicBezTo>
                <a:cubicBezTo>
                  <a:pt x="3443" y="9003"/>
                  <a:pt x="3435" y="9489"/>
                  <a:pt x="3403" y="9975"/>
                </a:cubicBezTo>
                <a:cubicBezTo>
                  <a:pt x="3390" y="10182"/>
                  <a:pt x="3171" y="11995"/>
                  <a:pt x="2607" y="11995"/>
                </a:cubicBezTo>
                <a:cubicBezTo>
                  <a:pt x="2549" y="11995"/>
                  <a:pt x="2489" y="11977"/>
                  <a:pt x="2424" y="11936"/>
                </a:cubicBezTo>
                <a:cubicBezTo>
                  <a:pt x="2421" y="11926"/>
                  <a:pt x="2415" y="11917"/>
                  <a:pt x="2405" y="11910"/>
                </a:cubicBezTo>
                <a:cubicBezTo>
                  <a:pt x="1873" y="11580"/>
                  <a:pt x="1961" y="9767"/>
                  <a:pt x="1932" y="9180"/>
                </a:cubicBezTo>
                <a:cubicBezTo>
                  <a:pt x="1894" y="8366"/>
                  <a:pt x="1879" y="7550"/>
                  <a:pt x="1886" y="6734"/>
                </a:cubicBezTo>
                <a:cubicBezTo>
                  <a:pt x="1897" y="5487"/>
                  <a:pt x="1567" y="1708"/>
                  <a:pt x="3247" y="1406"/>
                </a:cubicBezTo>
                <a:close/>
                <a:moveTo>
                  <a:pt x="3240" y="220"/>
                </a:moveTo>
                <a:cubicBezTo>
                  <a:pt x="6256" y="220"/>
                  <a:pt x="5387" y="5324"/>
                  <a:pt x="5311" y="7248"/>
                </a:cubicBezTo>
                <a:cubicBezTo>
                  <a:pt x="5228" y="9363"/>
                  <a:pt x="5634" y="12489"/>
                  <a:pt x="4377" y="14287"/>
                </a:cubicBezTo>
                <a:cubicBezTo>
                  <a:pt x="4364" y="14304"/>
                  <a:pt x="4358" y="14325"/>
                  <a:pt x="4358" y="14347"/>
                </a:cubicBezTo>
                <a:cubicBezTo>
                  <a:pt x="4186" y="14507"/>
                  <a:pt x="3997" y="14648"/>
                  <a:pt x="3795" y="14770"/>
                </a:cubicBezTo>
                <a:lnTo>
                  <a:pt x="3805" y="14762"/>
                </a:lnTo>
                <a:cubicBezTo>
                  <a:pt x="3913" y="14658"/>
                  <a:pt x="4041" y="14577"/>
                  <a:pt x="4147" y="14473"/>
                </a:cubicBezTo>
                <a:cubicBezTo>
                  <a:pt x="4181" y="14439"/>
                  <a:pt x="4149" y="14396"/>
                  <a:pt x="4110" y="14396"/>
                </a:cubicBezTo>
                <a:cubicBezTo>
                  <a:pt x="4104" y="14396"/>
                  <a:pt x="4097" y="14397"/>
                  <a:pt x="4090" y="14400"/>
                </a:cubicBezTo>
                <a:cubicBezTo>
                  <a:pt x="3872" y="14494"/>
                  <a:pt x="3690" y="14695"/>
                  <a:pt x="3550" y="14900"/>
                </a:cubicBezTo>
                <a:cubicBezTo>
                  <a:pt x="3395" y="14972"/>
                  <a:pt x="3232" y="15025"/>
                  <a:pt x="3065" y="15060"/>
                </a:cubicBezTo>
                <a:cubicBezTo>
                  <a:pt x="2992" y="15074"/>
                  <a:pt x="2917" y="15085"/>
                  <a:pt x="2840" y="15092"/>
                </a:cubicBezTo>
                <a:cubicBezTo>
                  <a:pt x="3005" y="14958"/>
                  <a:pt x="3153" y="14814"/>
                  <a:pt x="3271" y="14634"/>
                </a:cubicBezTo>
                <a:cubicBezTo>
                  <a:pt x="3286" y="14610"/>
                  <a:pt x="3264" y="14585"/>
                  <a:pt x="3241" y="14585"/>
                </a:cubicBezTo>
                <a:cubicBezTo>
                  <a:pt x="3234" y="14585"/>
                  <a:pt x="3226" y="14587"/>
                  <a:pt x="3220" y="14594"/>
                </a:cubicBezTo>
                <a:cubicBezTo>
                  <a:pt x="3064" y="14757"/>
                  <a:pt x="2918" y="14932"/>
                  <a:pt x="2759" y="15093"/>
                </a:cubicBezTo>
                <a:cubicBezTo>
                  <a:pt x="2727" y="15095"/>
                  <a:pt x="2695" y="15095"/>
                  <a:pt x="2664" y="15095"/>
                </a:cubicBezTo>
                <a:cubicBezTo>
                  <a:pt x="2496" y="15095"/>
                  <a:pt x="2330" y="15075"/>
                  <a:pt x="2168" y="15036"/>
                </a:cubicBezTo>
                <a:cubicBezTo>
                  <a:pt x="2278" y="14962"/>
                  <a:pt x="2375" y="14875"/>
                  <a:pt x="2456" y="14771"/>
                </a:cubicBezTo>
                <a:cubicBezTo>
                  <a:pt x="2473" y="14749"/>
                  <a:pt x="2451" y="14727"/>
                  <a:pt x="2428" y="14727"/>
                </a:cubicBezTo>
                <a:cubicBezTo>
                  <a:pt x="2421" y="14727"/>
                  <a:pt x="2414" y="14729"/>
                  <a:pt x="2408" y="14734"/>
                </a:cubicBezTo>
                <a:cubicBezTo>
                  <a:pt x="2298" y="14829"/>
                  <a:pt x="2192" y="14924"/>
                  <a:pt x="2080" y="15012"/>
                </a:cubicBezTo>
                <a:cubicBezTo>
                  <a:pt x="1913" y="14964"/>
                  <a:pt x="1752" y="14902"/>
                  <a:pt x="1596" y="14829"/>
                </a:cubicBezTo>
                <a:cubicBezTo>
                  <a:pt x="1710" y="14720"/>
                  <a:pt x="1827" y="14612"/>
                  <a:pt x="1926" y="14489"/>
                </a:cubicBezTo>
                <a:cubicBezTo>
                  <a:pt x="1948" y="14467"/>
                  <a:pt x="1927" y="14437"/>
                  <a:pt x="1904" y="14437"/>
                </a:cubicBezTo>
                <a:cubicBezTo>
                  <a:pt x="1897" y="14437"/>
                  <a:pt x="1889" y="14439"/>
                  <a:pt x="1883" y="14446"/>
                </a:cubicBezTo>
                <a:cubicBezTo>
                  <a:pt x="1758" y="14554"/>
                  <a:pt x="1648" y="14677"/>
                  <a:pt x="1538" y="14801"/>
                </a:cubicBezTo>
                <a:cubicBezTo>
                  <a:pt x="1446" y="14757"/>
                  <a:pt x="1355" y="14709"/>
                  <a:pt x="1264" y="14660"/>
                </a:cubicBezTo>
                <a:cubicBezTo>
                  <a:pt x="1068" y="14451"/>
                  <a:pt x="909" y="14212"/>
                  <a:pt x="791" y="13952"/>
                </a:cubicBezTo>
                <a:cubicBezTo>
                  <a:pt x="797" y="13950"/>
                  <a:pt x="804" y="13947"/>
                  <a:pt x="808" y="13942"/>
                </a:cubicBezTo>
                <a:cubicBezTo>
                  <a:pt x="872" y="13866"/>
                  <a:pt x="947" y="13799"/>
                  <a:pt x="1031" y="13748"/>
                </a:cubicBezTo>
                <a:cubicBezTo>
                  <a:pt x="1069" y="13725"/>
                  <a:pt x="1046" y="13677"/>
                  <a:pt x="1010" y="13677"/>
                </a:cubicBezTo>
                <a:cubicBezTo>
                  <a:pt x="1004" y="13677"/>
                  <a:pt x="998" y="13678"/>
                  <a:pt x="992" y="13681"/>
                </a:cubicBezTo>
                <a:cubicBezTo>
                  <a:pt x="896" y="13722"/>
                  <a:pt x="815" y="13789"/>
                  <a:pt x="754" y="13875"/>
                </a:cubicBezTo>
                <a:cubicBezTo>
                  <a:pt x="689" y="13727"/>
                  <a:pt x="635" y="13574"/>
                  <a:pt x="590" y="13420"/>
                </a:cubicBezTo>
                <a:cubicBezTo>
                  <a:pt x="604" y="13415"/>
                  <a:pt x="615" y="13402"/>
                  <a:pt x="617" y="13386"/>
                </a:cubicBezTo>
                <a:cubicBezTo>
                  <a:pt x="628" y="13244"/>
                  <a:pt x="716" y="13150"/>
                  <a:pt x="843" y="13094"/>
                </a:cubicBezTo>
                <a:cubicBezTo>
                  <a:pt x="876" y="13080"/>
                  <a:pt x="856" y="13032"/>
                  <a:pt x="825" y="13032"/>
                </a:cubicBezTo>
                <a:cubicBezTo>
                  <a:pt x="823" y="13032"/>
                  <a:pt x="820" y="13032"/>
                  <a:pt x="818" y="13032"/>
                </a:cubicBezTo>
                <a:cubicBezTo>
                  <a:pt x="681" y="13064"/>
                  <a:pt x="592" y="13166"/>
                  <a:pt x="556" y="13292"/>
                </a:cubicBezTo>
                <a:cubicBezTo>
                  <a:pt x="494" y="13029"/>
                  <a:pt x="450" y="12763"/>
                  <a:pt x="424" y="12495"/>
                </a:cubicBezTo>
                <a:lnTo>
                  <a:pt x="424" y="12495"/>
                </a:lnTo>
                <a:cubicBezTo>
                  <a:pt x="428" y="12499"/>
                  <a:pt x="433" y="12501"/>
                  <a:pt x="438" y="12501"/>
                </a:cubicBezTo>
                <a:cubicBezTo>
                  <a:pt x="445" y="12501"/>
                  <a:pt x="452" y="12497"/>
                  <a:pt x="456" y="12490"/>
                </a:cubicBezTo>
                <a:cubicBezTo>
                  <a:pt x="504" y="12401"/>
                  <a:pt x="569" y="12323"/>
                  <a:pt x="649" y="12261"/>
                </a:cubicBezTo>
                <a:cubicBezTo>
                  <a:pt x="666" y="12248"/>
                  <a:pt x="651" y="12222"/>
                  <a:pt x="634" y="12222"/>
                </a:cubicBezTo>
                <a:cubicBezTo>
                  <a:pt x="631" y="12222"/>
                  <a:pt x="627" y="12223"/>
                  <a:pt x="623" y="12226"/>
                </a:cubicBezTo>
                <a:cubicBezTo>
                  <a:pt x="536" y="12286"/>
                  <a:pt x="467" y="12368"/>
                  <a:pt x="421" y="12462"/>
                </a:cubicBezTo>
                <a:cubicBezTo>
                  <a:pt x="368" y="11918"/>
                  <a:pt x="368" y="11359"/>
                  <a:pt x="346" y="10834"/>
                </a:cubicBezTo>
                <a:cubicBezTo>
                  <a:pt x="295" y="9610"/>
                  <a:pt x="297" y="8390"/>
                  <a:pt x="303" y="7166"/>
                </a:cubicBezTo>
                <a:cubicBezTo>
                  <a:pt x="305" y="7127"/>
                  <a:pt x="286" y="7091"/>
                  <a:pt x="252" y="7071"/>
                </a:cubicBezTo>
                <a:cubicBezTo>
                  <a:pt x="305" y="7001"/>
                  <a:pt x="380" y="6949"/>
                  <a:pt x="470" y="6946"/>
                </a:cubicBezTo>
                <a:cubicBezTo>
                  <a:pt x="473" y="6945"/>
                  <a:pt x="475" y="6945"/>
                  <a:pt x="478" y="6945"/>
                </a:cubicBezTo>
                <a:cubicBezTo>
                  <a:pt x="566" y="6945"/>
                  <a:pt x="627" y="6999"/>
                  <a:pt x="695" y="7038"/>
                </a:cubicBezTo>
                <a:cubicBezTo>
                  <a:pt x="676" y="7060"/>
                  <a:pt x="666" y="7089"/>
                  <a:pt x="668" y="7118"/>
                </a:cubicBezTo>
                <a:cubicBezTo>
                  <a:pt x="681" y="7427"/>
                  <a:pt x="686" y="7741"/>
                  <a:pt x="690" y="8055"/>
                </a:cubicBezTo>
                <a:cubicBezTo>
                  <a:pt x="681" y="8069"/>
                  <a:pt x="670" y="8080"/>
                  <a:pt x="660" y="8093"/>
                </a:cubicBezTo>
                <a:cubicBezTo>
                  <a:pt x="531" y="8262"/>
                  <a:pt x="305" y="8452"/>
                  <a:pt x="357" y="8684"/>
                </a:cubicBezTo>
                <a:cubicBezTo>
                  <a:pt x="360" y="8700"/>
                  <a:pt x="372" y="8707"/>
                  <a:pt x="384" y="8707"/>
                </a:cubicBezTo>
                <a:cubicBezTo>
                  <a:pt x="402" y="8707"/>
                  <a:pt x="422" y="8691"/>
                  <a:pt x="416" y="8667"/>
                </a:cubicBezTo>
                <a:cubicBezTo>
                  <a:pt x="386" y="8519"/>
                  <a:pt x="541" y="8318"/>
                  <a:pt x="692" y="8147"/>
                </a:cubicBezTo>
                <a:cubicBezTo>
                  <a:pt x="697" y="8500"/>
                  <a:pt x="698" y="8855"/>
                  <a:pt x="702" y="9210"/>
                </a:cubicBezTo>
                <a:cubicBezTo>
                  <a:pt x="571" y="9394"/>
                  <a:pt x="450" y="9585"/>
                  <a:pt x="340" y="9783"/>
                </a:cubicBezTo>
                <a:cubicBezTo>
                  <a:pt x="324" y="9810"/>
                  <a:pt x="348" y="9835"/>
                  <a:pt x="371" y="9835"/>
                </a:cubicBezTo>
                <a:cubicBezTo>
                  <a:pt x="382" y="9835"/>
                  <a:pt x="393" y="9830"/>
                  <a:pt x="400" y="9818"/>
                </a:cubicBezTo>
                <a:cubicBezTo>
                  <a:pt x="494" y="9658"/>
                  <a:pt x="598" y="9504"/>
                  <a:pt x="705" y="9352"/>
                </a:cubicBezTo>
                <a:cubicBezTo>
                  <a:pt x="706" y="9604"/>
                  <a:pt x="711" y="9854"/>
                  <a:pt x="717" y="10106"/>
                </a:cubicBezTo>
                <a:cubicBezTo>
                  <a:pt x="660" y="10219"/>
                  <a:pt x="604" y="10334"/>
                  <a:pt x="555" y="10452"/>
                </a:cubicBezTo>
                <a:cubicBezTo>
                  <a:pt x="543" y="10478"/>
                  <a:pt x="569" y="10499"/>
                  <a:pt x="593" y="10499"/>
                </a:cubicBezTo>
                <a:cubicBezTo>
                  <a:pt x="605" y="10499"/>
                  <a:pt x="617" y="10494"/>
                  <a:pt x="623" y="10481"/>
                </a:cubicBezTo>
                <a:cubicBezTo>
                  <a:pt x="657" y="10418"/>
                  <a:pt x="692" y="10358"/>
                  <a:pt x="725" y="10296"/>
                </a:cubicBezTo>
                <a:cubicBezTo>
                  <a:pt x="733" y="10543"/>
                  <a:pt x="741" y="10790"/>
                  <a:pt x="756" y="11035"/>
                </a:cubicBezTo>
                <a:cubicBezTo>
                  <a:pt x="627" y="11228"/>
                  <a:pt x="515" y="11431"/>
                  <a:pt x="423" y="11643"/>
                </a:cubicBezTo>
                <a:cubicBezTo>
                  <a:pt x="413" y="11665"/>
                  <a:pt x="432" y="11679"/>
                  <a:pt x="451" y="11679"/>
                </a:cubicBezTo>
                <a:cubicBezTo>
                  <a:pt x="461" y="11679"/>
                  <a:pt x="472" y="11675"/>
                  <a:pt x="478" y="11666"/>
                </a:cubicBezTo>
                <a:cubicBezTo>
                  <a:pt x="577" y="11528"/>
                  <a:pt x="674" y="11384"/>
                  <a:pt x="768" y="11241"/>
                </a:cubicBezTo>
                <a:cubicBezTo>
                  <a:pt x="800" y="11733"/>
                  <a:pt x="859" y="12224"/>
                  <a:pt x="944" y="12710"/>
                </a:cubicBezTo>
                <a:cubicBezTo>
                  <a:pt x="1082" y="13471"/>
                  <a:pt x="1420" y="14362"/>
                  <a:pt x="2192" y="14516"/>
                </a:cubicBezTo>
                <a:cubicBezTo>
                  <a:pt x="2184" y="14589"/>
                  <a:pt x="2236" y="14656"/>
                  <a:pt x="2311" y="14666"/>
                </a:cubicBezTo>
                <a:cubicBezTo>
                  <a:pt x="2398" y="14678"/>
                  <a:pt x="2482" y="14683"/>
                  <a:pt x="2564" y="14683"/>
                </a:cubicBezTo>
                <a:cubicBezTo>
                  <a:pt x="3494" y="14683"/>
                  <a:pt x="4087" y="13956"/>
                  <a:pt x="4340" y="13056"/>
                </a:cubicBezTo>
                <a:cubicBezTo>
                  <a:pt x="4853" y="11236"/>
                  <a:pt x="4775" y="9123"/>
                  <a:pt x="4790" y="7252"/>
                </a:cubicBezTo>
                <a:cubicBezTo>
                  <a:pt x="4796" y="6376"/>
                  <a:pt x="5318" y="1150"/>
                  <a:pt x="3445" y="1150"/>
                </a:cubicBezTo>
                <a:cubicBezTo>
                  <a:pt x="3399" y="1150"/>
                  <a:pt x="3351" y="1153"/>
                  <a:pt x="3301" y="1160"/>
                </a:cubicBezTo>
                <a:cubicBezTo>
                  <a:pt x="3290" y="1155"/>
                  <a:pt x="3278" y="1153"/>
                  <a:pt x="3266" y="1153"/>
                </a:cubicBezTo>
                <a:cubicBezTo>
                  <a:pt x="3262" y="1153"/>
                  <a:pt x="3259" y="1153"/>
                  <a:pt x="3255" y="1154"/>
                </a:cubicBezTo>
                <a:cubicBezTo>
                  <a:pt x="2295" y="1225"/>
                  <a:pt x="1894" y="2035"/>
                  <a:pt x="1730" y="3003"/>
                </a:cubicBezTo>
                <a:cubicBezTo>
                  <a:pt x="1541" y="3210"/>
                  <a:pt x="1384" y="3441"/>
                  <a:pt x="1258" y="3691"/>
                </a:cubicBezTo>
                <a:cubicBezTo>
                  <a:pt x="1241" y="3725"/>
                  <a:pt x="1270" y="3756"/>
                  <a:pt x="1298" y="3756"/>
                </a:cubicBezTo>
                <a:cubicBezTo>
                  <a:pt x="1311" y="3756"/>
                  <a:pt x="1323" y="3750"/>
                  <a:pt x="1331" y="3734"/>
                </a:cubicBezTo>
                <a:cubicBezTo>
                  <a:pt x="1441" y="3533"/>
                  <a:pt x="1567" y="3342"/>
                  <a:pt x="1706" y="3160"/>
                </a:cubicBezTo>
                <a:lnTo>
                  <a:pt x="1706" y="3160"/>
                </a:lnTo>
                <a:cubicBezTo>
                  <a:pt x="1669" y="3428"/>
                  <a:pt x="1647" y="3702"/>
                  <a:pt x="1635" y="3976"/>
                </a:cubicBezTo>
                <a:cubicBezTo>
                  <a:pt x="1626" y="3976"/>
                  <a:pt x="1616" y="3981"/>
                  <a:pt x="1612" y="3989"/>
                </a:cubicBezTo>
                <a:cubicBezTo>
                  <a:pt x="1457" y="4203"/>
                  <a:pt x="1310" y="4423"/>
                  <a:pt x="1165" y="4644"/>
                </a:cubicBezTo>
                <a:cubicBezTo>
                  <a:pt x="1151" y="4667"/>
                  <a:pt x="1171" y="4688"/>
                  <a:pt x="1192" y="4688"/>
                </a:cubicBezTo>
                <a:cubicBezTo>
                  <a:pt x="1202" y="4688"/>
                  <a:pt x="1211" y="4684"/>
                  <a:pt x="1218" y="4674"/>
                </a:cubicBezTo>
                <a:cubicBezTo>
                  <a:pt x="1360" y="4474"/>
                  <a:pt x="1497" y="4270"/>
                  <a:pt x="1631" y="4064"/>
                </a:cubicBezTo>
                <a:lnTo>
                  <a:pt x="1631" y="4064"/>
                </a:lnTo>
                <a:cubicBezTo>
                  <a:pt x="1607" y="4775"/>
                  <a:pt x="1645" y="5460"/>
                  <a:pt x="1635" y="5916"/>
                </a:cubicBezTo>
                <a:cubicBezTo>
                  <a:pt x="1596" y="7459"/>
                  <a:pt x="1639" y="9000"/>
                  <a:pt x="1766" y="10538"/>
                </a:cubicBezTo>
                <a:cubicBezTo>
                  <a:pt x="1803" y="10972"/>
                  <a:pt x="1758" y="11534"/>
                  <a:pt x="2043" y="11843"/>
                </a:cubicBezTo>
                <a:cubicBezTo>
                  <a:pt x="2180" y="12130"/>
                  <a:pt x="2388" y="12249"/>
                  <a:pt x="2606" y="12249"/>
                </a:cubicBezTo>
                <a:cubicBezTo>
                  <a:pt x="2901" y="12249"/>
                  <a:pt x="3214" y="12032"/>
                  <a:pt x="3395" y="11717"/>
                </a:cubicBezTo>
                <a:cubicBezTo>
                  <a:pt x="3798" y="11013"/>
                  <a:pt x="3671" y="9752"/>
                  <a:pt x="3680" y="9002"/>
                </a:cubicBezTo>
                <a:cubicBezTo>
                  <a:pt x="3693" y="7970"/>
                  <a:pt x="3668" y="6928"/>
                  <a:pt x="3553" y="5902"/>
                </a:cubicBezTo>
                <a:cubicBezTo>
                  <a:pt x="3558" y="5895"/>
                  <a:pt x="3561" y="5887"/>
                  <a:pt x="3561" y="5879"/>
                </a:cubicBezTo>
                <a:cubicBezTo>
                  <a:pt x="3561" y="5731"/>
                  <a:pt x="3636" y="5549"/>
                  <a:pt x="3798" y="5521"/>
                </a:cubicBezTo>
                <a:cubicBezTo>
                  <a:pt x="3813" y="5518"/>
                  <a:pt x="3828" y="5517"/>
                  <a:pt x="3841" y="5517"/>
                </a:cubicBezTo>
                <a:cubicBezTo>
                  <a:pt x="3940" y="5517"/>
                  <a:pt x="4000" y="5584"/>
                  <a:pt x="4063" y="5650"/>
                </a:cubicBezTo>
                <a:cubicBezTo>
                  <a:pt x="4074" y="6849"/>
                  <a:pt x="4582" y="12748"/>
                  <a:pt x="2599" y="12748"/>
                </a:cubicBezTo>
                <a:cubicBezTo>
                  <a:pt x="2556" y="12748"/>
                  <a:pt x="2511" y="12745"/>
                  <a:pt x="2466" y="12739"/>
                </a:cubicBezTo>
                <a:cubicBezTo>
                  <a:pt x="2462" y="12739"/>
                  <a:pt x="2458" y="12738"/>
                  <a:pt x="2454" y="12738"/>
                </a:cubicBezTo>
                <a:cubicBezTo>
                  <a:pt x="2410" y="12738"/>
                  <a:pt x="2382" y="12770"/>
                  <a:pt x="2370" y="12809"/>
                </a:cubicBezTo>
                <a:cubicBezTo>
                  <a:pt x="1774" y="12696"/>
                  <a:pt x="1267" y="12030"/>
                  <a:pt x="1283" y="11451"/>
                </a:cubicBezTo>
                <a:cubicBezTo>
                  <a:pt x="1285" y="11397"/>
                  <a:pt x="1236" y="11364"/>
                  <a:pt x="1188" y="11364"/>
                </a:cubicBezTo>
                <a:cubicBezTo>
                  <a:pt x="1183" y="11364"/>
                  <a:pt x="1178" y="11364"/>
                  <a:pt x="1173" y="11365"/>
                </a:cubicBezTo>
                <a:cubicBezTo>
                  <a:pt x="1168" y="11131"/>
                  <a:pt x="1162" y="10895"/>
                  <a:pt x="1153" y="10661"/>
                </a:cubicBezTo>
                <a:cubicBezTo>
                  <a:pt x="1242" y="10530"/>
                  <a:pt x="1333" y="10401"/>
                  <a:pt x="1430" y="10278"/>
                </a:cubicBezTo>
                <a:cubicBezTo>
                  <a:pt x="1455" y="10247"/>
                  <a:pt x="1428" y="10205"/>
                  <a:pt x="1398" y="10205"/>
                </a:cubicBezTo>
                <a:cubicBezTo>
                  <a:pt x="1389" y="10205"/>
                  <a:pt x="1379" y="10209"/>
                  <a:pt x="1371" y="10219"/>
                </a:cubicBezTo>
                <a:cubicBezTo>
                  <a:pt x="1296" y="10309"/>
                  <a:pt x="1221" y="10401"/>
                  <a:pt x="1146" y="10495"/>
                </a:cubicBezTo>
                <a:cubicBezTo>
                  <a:pt x="1137" y="10207"/>
                  <a:pt x="1125" y="9920"/>
                  <a:pt x="1114" y="9631"/>
                </a:cubicBezTo>
                <a:cubicBezTo>
                  <a:pt x="1274" y="9381"/>
                  <a:pt x="1447" y="9139"/>
                  <a:pt x="1634" y="8908"/>
                </a:cubicBezTo>
                <a:cubicBezTo>
                  <a:pt x="1661" y="8875"/>
                  <a:pt x="1632" y="8832"/>
                  <a:pt x="1600" y="8832"/>
                </a:cubicBezTo>
                <a:cubicBezTo>
                  <a:pt x="1590" y="8832"/>
                  <a:pt x="1580" y="8836"/>
                  <a:pt x="1572" y="8845"/>
                </a:cubicBezTo>
                <a:cubicBezTo>
                  <a:pt x="1406" y="9038"/>
                  <a:pt x="1251" y="9241"/>
                  <a:pt x="1108" y="9451"/>
                </a:cubicBezTo>
                <a:cubicBezTo>
                  <a:pt x="1100" y="9252"/>
                  <a:pt x="1094" y="9053"/>
                  <a:pt x="1087" y="8853"/>
                </a:cubicBezTo>
                <a:cubicBezTo>
                  <a:pt x="1213" y="8705"/>
                  <a:pt x="1341" y="8559"/>
                  <a:pt x="1476" y="8420"/>
                </a:cubicBezTo>
                <a:cubicBezTo>
                  <a:pt x="1499" y="8391"/>
                  <a:pt x="1474" y="8355"/>
                  <a:pt x="1444" y="8355"/>
                </a:cubicBezTo>
                <a:cubicBezTo>
                  <a:pt x="1436" y="8355"/>
                  <a:pt x="1428" y="8358"/>
                  <a:pt x="1420" y="8364"/>
                </a:cubicBezTo>
                <a:cubicBezTo>
                  <a:pt x="1301" y="8479"/>
                  <a:pt x="1191" y="8598"/>
                  <a:pt x="1084" y="8719"/>
                </a:cubicBezTo>
                <a:cubicBezTo>
                  <a:pt x="1073" y="8380"/>
                  <a:pt x="1066" y="8041"/>
                  <a:pt x="1063" y="7701"/>
                </a:cubicBezTo>
                <a:cubicBezTo>
                  <a:pt x="1151" y="7585"/>
                  <a:pt x="1240" y="7470"/>
                  <a:pt x="1326" y="7354"/>
                </a:cubicBezTo>
                <a:cubicBezTo>
                  <a:pt x="1342" y="7332"/>
                  <a:pt x="1320" y="7306"/>
                  <a:pt x="1298" y="7306"/>
                </a:cubicBezTo>
                <a:cubicBezTo>
                  <a:pt x="1291" y="7306"/>
                  <a:pt x="1284" y="7309"/>
                  <a:pt x="1278" y="7315"/>
                </a:cubicBezTo>
                <a:cubicBezTo>
                  <a:pt x="1205" y="7406"/>
                  <a:pt x="1133" y="7499"/>
                  <a:pt x="1062" y="7589"/>
                </a:cubicBezTo>
                <a:cubicBezTo>
                  <a:pt x="1059" y="7229"/>
                  <a:pt x="1063" y="6869"/>
                  <a:pt x="1074" y="6509"/>
                </a:cubicBezTo>
                <a:cubicBezTo>
                  <a:pt x="1229" y="6279"/>
                  <a:pt x="1363" y="6037"/>
                  <a:pt x="1478" y="5784"/>
                </a:cubicBezTo>
                <a:cubicBezTo>
                  <a:pt x="1491" y="5753"/>
                  <a:pt x="1464" y="5724"/>
                  <a:pt x="1439" y="5724"/>
                </a:cubicBezTo>
                <a:cubicBezTo>
                  <a:pt x="1427" y="5724"/>
                  <a:pt x="1416" y="5730"/>
                  <a:pt x="1409" y="5744"/>
                </a:cubicBezTo>
                <a:cubicBezTo>
                  <a:pt x="1309" y="5949"/>
                  <a:pt x="1197" y="6145"/>
                  <a:pt x="1079" y="6338"/>
                </a:cubicBezTo>
                <a:cubicBezTo>
                  <a:pt x="1086" y="6104"/>
                  <a:pt x="1087" y="5841"/>
                  <a:pt x="1090" y="5562"/>
                </a:cubicBezTo>
                <a:cubicBezTo>
                  <a:pt x="1213" y="5341"/>
                  <a:pt x="1358" y="5132"/>
                  <a:pt x="1521" y="4937"/>
                </a:cubicBezTo>
                <a:cubicBezTo>
                  <a:pt x="1544" y="4910"/>
                  <a:pt x="1519" y="4873"/>
                  <a:pt x="1492" y="4873"/>
                </a:cubicBezTo>
                <a:cubicBezTo>
                  <a:pt x="1484" y="4873"/>
                  <a:pt x="1476" y="4877"/>
                  <a:pt x="1468" y="4885"/>
                </a:cubicBezTo>
                <a:cubicBezTo>
                  <a:pt x="1325" y="5036"/>
                  <a:pt x="1200" y="5204"/>
                  <a:pt x="1094" y="5384"/>
                </a:cubicBezTo>
                <a:cubicBezTo>
                  <a:pt x="1106" y="4555"/>
                  <a:pt x="1138" y="3599"/>
                  <a:pt x="1312" y="2733"/>
                </a:cubicBezTo>
                <a:cubicBezTo>
                  <a:pt x="1314" y="2733"/>
                  <a:pt x="1317" y="2733"/>
                  <a:pt x="1318" y="2732"/>
                </a:cubicBezTo>
                <a:cubicBezTo>
                  <a:pt x="1596" y="2507"/>
                  <a:pt x="1828" y="2239"/>
                  <a:pt x="1997" y="1922"/>
                </a:cubicBezTo>
                <a:cubicBezTo>
                  <a:pt x="2009" y="1898"/>
                  <a:pt x="1990" y="1877"/>
                  <a:pt x="1969" y="1877"/>
                </a:cubicBezTo>
                <a:cubicBezTo>
                  <a:pt x="1960" y="1877"/>
                  <a:pt x="1950" y="1881"/>
                  <a:pt x="1943" y="1892"/>
                </a:cubicBezTo>
                <a:cubicBezTo>
                  <a:pt x="1773" y="2156"/>
                  <a:pt x="1569" y="2398"/>
                  <a:pt x="1336" y="2610"/>
                </a:cubicBezTo>
                <a:cubicBezTo>
                  <a:pt x="1408" y="2277"/>
                  <a:pt x="1513" y="1952"/>
                  <a:pt x="1650" y="1641"/>
                </a:cubicBezTo>
                <a:cubicBezTo>
                  <a:pt x="1657" y="1647"/>
                  <a:pt x="1666" y="1649"/>
                  <a:pt x="1674" y="1649"/>
                </a:cubicBezTo>
                <a:cubicBezTo>
                  <a:pt x="1684" y="1649"/>
                  <a:pt x="1694" y="1646"/>
                  <a:pt x="1702" y="1640"/>
                </a:cubicBezTo>
                <a:cubicBezTo>
                  <a:pt x="1970" y="1417"/>
                  <a:pt x="2225" y="1179"/>
                  <a:pt x="2466" y="926"/>
                </a:cubicBezTo>
                <a:cubicBezTo>
                  <a:pt x="2494" y="896"/>
                  <a:pt x="2468" y="860"/>
                  <a:pt x="2436" y="860"/>
                </a:cubicBezTo>
                <a:cubicBezTo>
                  <a:pt x="2427" y="860"/>
                  <a:pt x="2417" y="863"/>
                  <a:pt x="2408" y="870"/>
                </a:cubicBezTo>
                <a:cubicBezTo>
                  <a:pt x="2163" y="1072"/>
                  <a:pt x="1929" y="1288"/>
                  <a:pt x="1707" y="1515"/>
                </a:cubicBezTo>
                <a:cubicBezTo>
                  <a:pt x="2008" y="907"/>
                  <a:pt x="2459" y="446"/>
                  <a:pt x="3143" y="279"/>
                </a:cubicBezTo>
                <a:cubicBezTo>
                  <a:pt x="3177" y="272"/>
                  <a:pt x="3202" y="250"/>
                  <a:pt x="3215" y="220"/>
                </a:cubicBezTo>
                <a:cubicBezTo>
                  <a:pt x="3223" y="220"/>
                  <a:pt x="3232" y="220"/>
                  <a:pt x="3240" y="220"/>
                </a:cubicBezTo>
                <a:close/>
                <a:moveTo>
                  <a:pt x="3566" y="0"/>
                </a:moveTo>
                <a:cubicBezTo>
                  <a:pt x="3353" y="0"/>
                  <a:pt x="3119" y="34"/>
                  <a:pt x="2863" y="108"/>
                </a:cubicBezTo>
                <a:cubicBezTo>
                  <a:pt x="2847" y="113"/>
                  <a:pt x="2832" y="124"/>
                  <a:pt x="2824" y="138"/>
                </a:cubicBezTo>
                <a:cubicBezTo>
                  <a:pt x="1192" y="656"/>
                  <a:pt x="1151" y="2480"/>
                  <a:pt x="1008" y="4003"/>
                </a:cubicBezTo>
                <a:cubicBezTo>
                  <a:pt x="925" y="4899"/>
                  <a:pt x="859" y="5812"/>
                  <a:pt x="823" y="6730"/>
                </a:cubicBezTo>
                <a:cubicBezTo>
                  <a:pt x="823" y="6730"/>
                  <a:pt x="821" y="6732"/>
                  <a:pt x="821" y="6734"/>
                </a:cubicBezTo>
                <a:cubicBezTo>
                  <a:pt x="811" y="6745"/>
                  <a:pt x="811" y="6762"/>
                  <a:pt x="821" y="6775"/>
                </a:cubicBezTo>
                <a:cubicBezTo>
                  <a:pt x="821" y="6794"/>
                  <a:pt x="818" y="6813"/>
                  <a:pt x="818" y="6832"/>
                </a:cubicBezTo>
                <a:cubicBezTo>
                  <a:pt x="741" y="6758"/>
                  <a:pt x="612" y="6723"/>
                  <a:pt x="499" y="6723"/>
                </a:cubicBezTo>
                <a:cubicBezTo>
                  <a:pt x="457" y="6723"/>
                  <a:pt x="418" y="6728"/>
                  <a:pt x="384" y="6737"/>
                </a:cubicBezTo>
                <a:cubicBezTo>
                  <a:pt x="187" y="6791"/>
                  <a:pt x="69" y="6969"/>
                  <a:pt x="59" y="7167"/>
                </a:cubicBezTo>
                <a:cubicBezTo>
                  <a:pt x="59" y="7177"/>
                  <a:pt x="64" y="7181"/>
                  <a:pt x="67" y="7189"/>
                </a:cubicBezTo>
                <a:cubicBezTo>
                  <a:pt x="0" y="8998"/>
                  <a:pt x="10" y="10842"/>
                  <a:pt x="193" y="12645"/>
                </a:cubicBezTo>
                <a:cubicBezTo>
                  <a:pt x="268" y="13386"/>
                  <a:pt x="403" y="14083"/>
                  <a:pt x="886" y="14567"/>
                </a:cubicBezTo>
                <a:cubicBezTo>
                  <a:pt x="882" y="14589"/>
                  <a:pt x="886" y="14612"/>
                  <a:pt x="901" y="14631"/>
                </a:cubicBezTo>
                <a:cubicBezTo>
                  <a:pt x="1317" y="15137"/>
                  <a:pt x="1924" y="15368"/>
                  <a:pt x="2541" y="15368"/>
                </a:cubicBezTo>
                <a:cubicBezTo>
                  <a:pt x="3281" y="15368"/>
                  <a:pt x="4035" y="15036"/>
                  <a:pt x="4488" y="14451"/>
                </a:cubicBezTo>
                <a:cubicBezTo>
                  <a:pt x="4523" y="14449"/>
                  <a:pt x="4555" y="14430"/>
                  <a:pt x="4576" y="14401"/>
                </a:cubicBezTo>
                <a:cubicBezTo>
                  <a:pt x="5389" y="13268"/>
                  <a:pt x="5354" y="11931"/>
                  <a:pt x="5408" y="10584"/>
                </a:cubicBezTo>
                <a:cubicBezTo>
                  <a:pt x="5486" y="8638"/>
                  <a:pt x="5567" y="6692"/>
                  <a:pt x="5653" y="4746"/>
                </a:cubicBezTo>
                <a:cubicBezTo>
                  <a:pt x="5720" y="3199"/>
                  <a:pt x="5623" y="0"/>
                  <a:pt x="3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ctrTitle"/>
          </p:nvPr>
        </p:nvSpPr>
        <p:spPr>
          <a:xfrm>
            <a:off x="384731" y="841781"/>
            <a:ext cx="8374500" cy="15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Righteous"/>
              <a:buNone/>
              <a:defRPr sz="4800">
                <a:solidFill>
                  <a:srgbClr val="99000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ighteous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A3C31"/>
              </a:buClr>
              <a:buSzPts val="1700"/>
              <a:buFont typeface="Nunito"/>
              <a:buNone/>
              <a:defRPr sz="1700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rkshire Swash"/>
              <a:buNone/>
              <a:defRPr sz="1400"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rkshire Swash"/>
              <a:buNone/>
              <a:defRPr sz="1200"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Berkshire Swash"/>
              <a:buNone/>
              <a:defRPr sz="1100"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ldNum" idx="12"/>
          </p:nvPr>
        </p:nvSpPr>
        <p:spPr>
          <a:xfrm>
            <a:off x="6800850" y="47553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86200" y="4244528"/>
            <a:ext cx="1371598" cy="593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-85725" y="4415625"/>
            <a:ext cx="9315600" cy="457200"/>
          </a:xfrm>
          <a:prstGeom prst="rect">
            <a:avLst/>
          </a:prstGeom>
          <a:solidFill>
            <a:srgbClr val="802017"/>
          </a:solidFill>
          <a:ln>
            <a:noFill/>
          </a:ln>
          <a:effectLst>
            <a:outerShdw blurRad="57150" dist="19050" dir="5400000" algn="bl" rotWithShape="0">
              <a:srgbClr val="B02C20">
                <a:alpha val="55690"/>
              </a:srgbClr>
            </a:outerShdw>
            <a:reflection endPos="30000" fadeDir="5400012" sy="-100000" algn="bl" rotWithShape="0"/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/>
          </a:blip>
          <a:srcRect t="62470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099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/>
          <p:nvPr/>
        </p:nvSpPr>
        <p:spPr>
          <a:xfrm>
            <a:off x="-57150" y="4400550"/>
            <a:ext cx="9315600" cy="457200"/>
          </a:xfrm>
          <a:prstGeom prst="rect">
            <a:avLst/>
          </a:prstGeom>
          <a:solidFill>
            <a:srgbClr val="80201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16"/>
          <p:cNvPicPr preferRelativeResize="0"/>
          <p:nvPr/>
        </p:nvPicPr>
        <p:blipFill rotWithShape="1">
          <a:blip r:embed="rId2">
            <a:alphaModFix/>
          </a:blip>
          <a:srcRect t="62470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099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9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9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-57150" y="4400550"/>
            <a:ext cx="9315600" cy="457200"/>
          </a:xfrm>
          <a:prstGeom prst="rect">
            <a:avLst/>
          </a:prstGeom>
          <a:solidFill>
            <a:srgbClr val="80201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7"/>
          <p:cNvPicPr preferRelativeResize="0"/>
          <p:nvPr/>
        </p:nvPicPr>
        <p:blipFill rotWithShape="1">
          <a:blip r:embed="rId2">
            <a:alphaModFix/>
          </a:blip>
          <a:srcRect t="62470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>
            <a:spLocks noGrp="1"/>
          </p:cNvSpPr>
          <p:nvPr>
            <p:ph type="sldNum" idx="3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099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_colored">
  <p:cSld name="TWO_OBJECTS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>
            <a:off x="4629150" y="1189969"/>
            <a:ext cx="3871800" cy="31536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628650" y="1189969"/>
            <a:ext cx="3871800" cy="3153600"/>
          </a:xfrm>
          <a:prstGeom prst="roundRect">
            <a:avLst>
              <a:gd name="adj" fmla="val 16667"/>
            </a:avLst>
          </a:prstGeom>
          <a:solidFill>
            <a:srgbClr val="990000">
              <a:alpha val="1333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9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9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sp>
        <p:nvSpPr>
          <p:cNvPr id="147" name="Google Shape;147;p18"/>
          <p:cNvSpPr/>
          <p:nvPr/>
        </p:nvSpPr>
        <p:spPr>
          <a:xfrm>
            <a:off x="-57150" y="4400550"/>
            <a:ext cx="9315600" cy="457200"/>
          </a:xfrm>
          <a:prstGeom prst="rect">
            <a:avLst/>
          </a:prstGeom>
          <a:solidFill>
            <a:srgbClr val="80201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18"/>
          <p:cNvPicPr preferRelativeResize="0"/>
          <p:nvPr/>
        </p:nvPicPr>
        <p:blipFill rotWithShape="1">
          <a:blip r:embed="rId2">
            <a:alphaModFix/>
          </a:blip>
          <a:srcRect t="62470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>
            <a:spLocks noGrp="1"/>
          </p:cNvSpPr>
          <p:nvPr>
            <p:ph type="sldNum" idx="3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150" name="Google Shape;15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099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-57150" y="4400550"/>
            <a:ext cx="9315600" cy="457200"/>
          </a:xfrm>
          <a:prstGeom prst="rect">
            <a:avLst/>
          </a:prstGeom>
          <a:solidFill>
            <a:srgbClr val="80201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2">
            <a:alphaModFix/>
          </a:blip>
          <a:srcRect t="62470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>
            <a:spLocks noGrp="1"/>
          </p:cNvSpPr>
          <p:nvPr>
            <p:ph type="sldNum" idx="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099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rgbClr val="802017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ctrTitle"/>
          </p:nvPr>
        </p:nvSpPr>
        <p:spPr>
          <a:xfrm>
            <a:off x="628650" y="2000250"/>
            <a:ext cx="7886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4800"/>
              <a:buFont typeface="Berkshire Swash"/>
              <a:buNone/>
              <a:defRPr sz="48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1"/>
          </p:nvPr>
        </p:nvSpPr>
        <p:spPr>
          <a:xfrm>
            <a:off x="628650" y="1730025"/>
            <a:ext cx="68580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Nunito"/>
              <a:buNone/>
              <a:defRPr sz="1700">
                <a:solidFill>
                  <a:srgbClr val="EDEBEB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400"/>
              <a:buFont typeface="Berkshire Swash"/>
              <a:buNone/>
              <a:defRPr sz="14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200"/>
              <a:buFont typeface="Berkshire Swash"/>
              <a:buNone/>
              <a:defRPr sz="12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CUSTOM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300"/>
            </a:lvl1pPr>
            <a:lvl2pPr marL="0" lvl="1" indent="0" algn="r" rtl="0">
              <a:spcBef>
                <a:spcPts val="0"/>
              </a:spcBef>
              <a:buNone/>
              <a:defRPr sz="1300"/>
            </a:lvl2pPr>
            <a:lvl3pPr marL="0" lvl="2" indent="0" algn="r" rtl="0">
              <a:spcBef>
                <a:spcPts val="0"/>
              </a:spcBef>
              <a:buNone/>
              <a:defRPr sz="1300"/>
            </a:lvl3pPr>
            <a:lvl4pPr marL="0" lvl="3" indent="0" algn="r" rtl="0">
              <a:spcBef>
                <a:spcPts val="0"/>
              </a:spcBef>
              <a:buNone/>
              <a:defRPr sz="1300"/>
            </a:lvl4pPr>
            <a:lvl5pPr marL="0" lvl="4" indent="0" algn="r" rtl="0">
              <a:spcBef>
                <a:spcPts val="0"/>
              </a:spcBef>
              <a:buNone/>
              <a:defRPr sz="1300"/>
            </a:lvl5pPr>
            <a:lvl6pPr marL="0" lvl="5" indent="0" algn="r" rtl="0">
              <a:spcBef>
                <a:spcPts val="0"/>
              </a:spcBef>
              <a:buNone/>
              <a:defRPr sz="1300"/>
            </a:lvl6pPr>
            <a:lvl7pPr marL="0" lvl="6" indent="0" algn="r" rtl="0">
              <a:spcBef>
                <a:spcPts val="0"/>
              </a:spcBef>
              <a:buNone/>
              <a:defRPr sz="1300"/>
            </a:lvl7pPr>
            <a:lvl8pPr marL="0" lvl="7" indent="0" algn="r" rtl="0">
              <a:spcBef>
                <a:spcPts val="0"/>
              </a:spcBef>
              <a:buNone/>
              <a:defRPr sz="1300"/>
            </a:lvl8pPr>
            <a:lvl9pPr marL="0" lvl="8" indent="0" algn="r" rtl="0">
              <a:spcBef>
                <a:spcPts val="0"/>
              </a:spcBef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1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-85725" y="4415625"/>
            <a:ext cx="9315450" cy="457200"/>
          </a:xfrm>
          <a:prstGeom prst="rect">
            <a:avLst/>
          </a:prstGeom>
          <a:solidFill>
            <a:srgbClr val="802017"/>
          </a:solidFill>
          <a:ln>
            <a:noFill/>
          </a:ln>
          <a:effectLst>
            <a:outerShdw blurRad="57150" dist="19050" dir="5400000" algn="bl" rotWithShape="0">
              <a:srgbClr val="B02C20">
                <a:alpha val="55686"/>
              </a:srgbClr>
            </a:outerShdw>
            <a:reflection endPos="30000" fadeDir="5400012" sy="-100000" algn="bl" rotWithShape="0"/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t="62471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100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-57150" y="4400550"/>
            <a:ext cx="9315600" cy="457200"/>
          </a:xfrm>
          <a:prstGeom prst="rect">
            <a:avLst/>
          </a:prstGeom>
          <a:gradFill>
            <a:gsLst>
              <a:gs pos="0">
                <a:srgbClr val="8C1A10"/>
              </a:gs>
              <a:gs pos="31000">
                <a:srgbClr val="8C1A10"/>
              </a:gs>
              <a:gs pos="68000">
                <a:srgbClr val="01426A"/>
              </a:gs>
              <a:gs pos="100000">
                <a:schemeClr val="dk1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6700" y="4171950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t="62472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0" y="443070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900" b="1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AI Goes Rural</a:t>
            </a:r>
            <a:endParaRPr sz="1900" b="1">
              <a:solidFill>
                <a:schemeClr val="lt1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171" name="Google Shape;171;p22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300"/>
            </a:lvl1pPr>
            <a:lvl2pPr marL="0" lvl="1" indent="0" algn="r" rtl="0">
              <a:spcBef>
                <a:spcPts val="0"/>
              </a:spcBef>
              <a:buNone/>
              <a:defRPr sz="1300"/>
            </a:lvl2pPr>
            <a:lvl3pPr marL="0" lvl="2" indent="0" algn="r" rtl="0">
              <a:spcBef>
                <a:spcPts val="0"/>
              </a:spcBef>
              <a:buNone/>
              <a:defRPr sz="1300"/>
            </a:lvl3pPr>
            <a:lvl4pPr marL="0" lvl="3" indent="0" algn="r" rtl="0">
              <a:spcBef>
                <a:spcPts val="0"/>
              </a:spcBef>
              <a:buNone/>
              <a:defRPr sz="1300"/>
            </a:lvl4pPr>
            <a:lvl5pPr marL="0" lvl="4" indent="0" algn="r" rtl="0">
              <a:spcBef>
                <a:spcPts val="0"/>
              </a:spcBef>
              <a:buNone/>
              <a:defRPr sz="1300"/>
            </a:lvl5pPr>
            <a:lvl6pPr marL="0" lvl="5" indent="0" algn="r" rtl="0">
              <a:spcBef>
                <a:spcPts val="0"/>
              </a:spcBef>
              <a:buNone/>
              <a:defRPr sz="1300"/>
            </a:lvl6pPr>
            <a:lvl7pPr marL="0" lvl="6" indent="0" algn="r" rtl="0">
              <a:spcBef>
                <a:spcPts val="0"/>
              </a:spcBef>
              <a:buNone/>
              <a:defRPr sz="1300"/>
            </a:lvl7pPr>
            <a:lvl8pPr marL="0" lvl="7" indent="0" algn="r" rtl="0">
              <a:spcBef>
                <a:spcPts val="0"/>
              </a:spcBef>
              <a:buNone/>
              <a:defRPr sz="1300"/>
            </a:lvl8pPr>
            <a:lvl9pPr marL="0" lvl="8" indent="0" algn="r" rtl="0">
              <a:spcBef>
                <a:spcPts val="0"/>
              </a:spcBef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36550" rtl="0">
              <a:spcBef>
                <a:spcPts val="400"/>
              </a:spcBef>
              <a:spcAft>
                <a:spcPts val="0"/>
              </a:spcAft>
              <a:buSzPts val="1700"/>
              <a:buChar char="•"/>
              <a:defRPr/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304800" rtl="0">
              <a:spcBef>
                <a:spcPts val="400"/>
              </a:spcBef>
              <a:spcAft>
                <a:spcPts val="40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3740-4989-78DF-6A23-C577C4CB2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latin typeface="Comic Sans MS" panose="030F0902030302020204" pitchFamily="66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493A0-841D-EA14-5F19-5ACEEE02A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CDCFE-ECC7-7A06-3172-6A4E65CC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FC27-FBD5-A14E-B8BA-D5BCC571BE27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0108-0483-DCAB-AB9E-AE7A716D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3183F-C87A-70AC-4BF3-205EFA63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DC11-D715-F007-EC75-3CB261D9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3844"/>
            <a:ext cx="7143751" cy="99417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08D3-9F08-C539-9AEC-A2B98E42E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9219"/>
            <a:ext cx="71437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B829A-A9E1-7F37-3A80-DBDC82DD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46AA4-5933-8C10-E34E-9B6649BE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E1764C-4690-7AC7-A268-4CC73B0B1B75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2071512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u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DC11-D715-F007-EC75-3CB261D9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3844"/>
            <a:ext cx="7143751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08D3-9F08-C539-9AEC-A2B98E42E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9219"/>
            <a:ext cx="7143750" cy="326350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B829A-A9E1-7F37-3A80-DBDC82DD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46AA4-5933-8C10-E34E-9B6649BE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E1764C-4690-7AC7-A268-4CC73B0B1B75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903123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DC11-D715-F007-EC75-3CB261D9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3844"/>
            <a:ext cx="7143751" cy="99417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08D3-9F08-C539-9AEC-A2B98E42E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9219"/>
            <a:ext cx="71437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B829A-A9E1-7F37-3A80-DBDC82DD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46AA4-5933-8C10-E34E-9B6649BE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67D792-8443-A010-B470-F6FA65804C87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lvl="0" algn="ctr"/>
            <a:r>
              <a:rPr lang="en-US" sz="2700" b="1" spc="-225">
                <a:latin typeface="Comic Sans MS" panose="030F0902030302020204" pitchFamily="66" charset="0"/>
              </a:rPr>
              <a:t>CREATE AI</a:t>
            </a:r>
          </a:p>
        </p:txBody>
      </p:sp>
    </p:spTree>
    <p:extLst>
      <p:ext uri="{BB962C8B-B14F-4D97-AF65-F5344CB8AC3E}">
        <p14:creationId xmlns:p14="http://schemas.microsoft.com/office/powerpoint/2010/main" val="2307647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DC11-D715-F007-EC75-3CB261D9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3844"/>
            <a:ext cx="7143751" cy="99417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08D3-9F08-C539-9AEC-A2B98E42E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9219"/>
            <a:ext cx="71437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B829A-A9E1-7F37-3A80-DBDC82DD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46AA4-5933-8C10-E34E-9B6649BE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7FED98-FE6B-DC01-C077-831DAF8E94D9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3314481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DC11-D715-F007-EC75-3CB261D9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3844"/>
            <a:ext cx="7143751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08D3-9F08-C539-9AEC-A2B98E42E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9219"/>
            <a:ext cx="71437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B829A-A9E1-7F37-3A80-DBDC82DD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46AA4-5933-8C10-E34E-9B6649BE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BFBDF4-65F7-195F-E7AC-B8EE7B3B9D70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1531731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DC11-D715-F007-EC75-3CB261D9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3844"/>
            <a:ext cx="7143751" cy="99417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08D3-9F08-C539-9AEC-A2B98E42E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9219"/>
            <a:ext cx="71437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B829A-A9E1-7F37-3A80-DBDC82DD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46AA4-5933-8C10-E34E-9B6649BE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BFBDF4-65F7-195F-E7AC-B8EE7B3B9D70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6899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DC11-D715-F007-EC75-3CB261D9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3844"/>
            <a:ext cx="7143751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08D3-9F08-C539-9AEC-A2B98E42E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9219"/>
            <a:ext cx="71437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B829A-A9E1-7F37-3A80-DBDC82DD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46AA4-5933-8C10-E34E-9B6649BE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 baseline="0">
                <a:latin typeface="Comic Sans MS" panose="030F0902030302020204" pitchFamily="66" charset="0"/>
              </a:defRPr>
            </a:lvl1pPr>
          </a:lstStyle>
          <a:p>
            <a:fld id="{0F0758F1-671E-F145-A81C-B647610A1D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CAB0BF-5D28-3327-4551-5C890319B944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271376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-57150" y="4400550"/>
            <a:ext cx="9315450" cy="457200"/>
          </a:xfrm>
          <a:prstGeom prst="rect">
            <a:avLst/>
          </a:prstGeom>
          <a:solidFill>
            <a:srgbClr val="80201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t="62471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100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u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6BDB-51BC-DD61-9104-3B37DDB0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282304"/>
            <a:ext cx="7138988" cy="2139553"/>
          </a:xfrm>
        </p:spPr>
        <p:txBody>
          <a:bodyPr anchor="b"/>
          <a:lstStyle>
            <a:lvl1pPr>
              <a:defRPr sz="4500">
                <a:latin typeface="Comic Sans MS" panose="030F0902030302020204" pitchFamily="66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2CB03-5F87-16E9-098A-99D25AA10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3442098"/>
            <a:ext cx="71389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18613-71DC-DCB3-CFBB-A7F32D7D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28A68-2E0C-6DC5-12BC-C5EB5F65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B3B53-B6B4-0960-9B47-3E405BBC700B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2708314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6BDB-51BC-DD61-9104-3B37DDB0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282304"/>
            <a:ext cx="7138988" cy="2139553"/>
          </a:xfrm>
        </p:spPr>
        <p:txBody>
          <a:bodyPr anchor="b"/>
          <a:lstStyle>
            <a:lvl1pPr>
              <a:defRPr sz="4500">
                <a:solidFill>
                  <a:schemeClr val="accent4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2CB03-5F87-16E9-098A-99D25AA10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3442098"/>
            <a:ext cx="71389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18613-71DC-DCB3-CFBB-A7F32D7D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28A68-2E0C-6DC5-12BC-C5EB5F65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9B41A-A652-76EE-CBF4-9E19444C4577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lvl="0" algn="ctr"/>
            <a:r>
              <a:rPr lang="en-US" sz="2700" b="1" spc="-225">
                <a:latin typeface="Comic Sans MS" panose="030F0902030302020204" pitchFamily="66" charset="0"/>
              </a:rPr>
              <a:t>CREATE AI</a:t>
            </a:r>
          </a:p>
        </p:txBody>
      </p:sp>
    </p:spTree>
    <p:extLst>
      <p:ext uri="{BB962C8B-B14F-4D97-AF65-F5344CB8AC3E}">
        <p14:creationId xmlns:p14="http://schemas.microsoft.com/office/powerpoint/2010/main" val="1724927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29874-DACD-9A5A-1557-DBD9A0B0E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599" y="273844"/>
            <a:ext cx="3471112" cy="4358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66796-9CB3-E6DD-7688-EDB65CEA3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4239" y="273844"/>
            <a:ext cx="3471111" cy="4358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B3496-BDE9-074F-A34D-5C29054F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D43AB-B4B3-A100-C42B-CA9D7EA7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F368E4-FBF0-4C71-DB72-B4FF709BF86E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lvl="0" algn="ctr"/>
            <a:r>
              <a:rPr lang="en-US" sz="2700" b="1" spc="-225">
                <a:latin typeface="Comic Sans MS" panose="030F0902030302020204" pitchFamily="66" charset="0"/>
              </a:rPr>
              <a:t>CREATE AI</a:t>
            </a:r>
          </a:p>
        </p:txBody>
      </p:sp>
    </p:spTree>
    <p:extLst>
      <p:ext uri="{BB962C8B-B14F-4D97-AF65-F5344CB8AC3E}">
        <p14:creationId xmlns:p14="http://schemas.microsoft.com/office/powerpoint/2010/main" val="2299476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6E92B-EED2-AC48-D85C-D226C18EB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C975E-938D-B915-8545-658190F12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5A53A-4B21-759A-7CCC-F6DC840D3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89F72-5934-B830-3990-02BEBC699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486BF-6711-09D4-AEC9-7F7680F89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41717C-2D42-900C-B718-5C68D1E4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AED4-318A-874A-BBC4-ED5D529E43EA}" type="datetime1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4414AE-4F03-8627-F9D9-37525DF4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198AE-A0BA-B474-6B85-B5AB08D5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98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0843D-8B0E-0A39-8445-383F5CB42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8D6A9-AD93-7520-B6D5-9C36C3D4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D537-78FF-A14E-8DE1-44F1E06AFB0F}" type="datetime1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F031E-1F4B-FE95-2476-42C3913F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D115E-FCD4-1779-FBE8-93272F9E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99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u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659B9-D7D2-6A9A-97A5-C076886D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4654A-E041-3A19-165C-498F5B20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AF27CF-78E9-9B21-7442-E5066B75580A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1340908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659B9-D7D2-6A9A-97A5-C076886D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4654A-E041-3A19-165C-498F5B20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45EBD2-9226-E669-6ABA-6B2F1DAB77BC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lvl="0" algn="ctr"/>
            <a:r>
              <a:rPr lang="en-US" sz="2700" b="1" spc="-225">
                <a:latin typeface="Comic Sans MS" panose="030F0902030302020204" pitchFamily="66" charset="0"/>
              </a:rPr>
              <a:t>CREATE AI</a:t>
            </a:r>
          </a:p>
        </p:txBody>
      </p:sp>
    </p:spTree>
    <p:extLst>
      <p:ext uri="{BB962C8B-B14F-4D97-AF65-F5344CB8AC3E}">
        <p14:creationId xmlns:p14="http://schemas.microsoft.com/office/powerpoint/2010/main" val="794948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659B9-D7D2-6A9A-97A5-C076886D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4654A-E041-3A19-165C-498F5B20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D0165-77E6-16CA-EC1B-E70065C28A7E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1937808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659B9-D7D2-6A9A-97A5-C076886D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4654A-E041-3A19-165C-498F5B20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D0165-77E6-16CA-EC1B-E70065C28A7E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588736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659B9-D7D2-6A9A-97A5-C076886D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4654A-E041-3A19-165C-498F5B20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8A936A-C829-EE12-6480-AF26E2B9366F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99194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97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97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-57150" y="4400550"/>
            <a:ext cx="9315450" cy="457200"/>
          </a:xfrm>
          <a:prstGeom prst="rect">
            <a:avLst/>
          </a:prstGeom>
          <a:solidFill>
            <a:srgbClr val="80201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t="62471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>
            <a:spLocks noGrp="1"/>
          </p:cNvSpPr>
          <p:nvPr>
            <p:ph type="sldNum" idx="3"/>
          </p:nvPr>
        </p:nvSpPr>
        <p:spPr>
          <a:xfrm>
            <a:off x="6858000" y="17145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100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659B9-D7D2-6A9A-97A5-C076886D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47434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4654A-E041-3A19-165C-498F5B20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5FE458-0251-D81A-72AE-F24579DEFC6B}"/>
              </a:ext>
            </a:extLst>
          </p:cNvPr>
          <p:cNvSpPr/>
          <p:nvPr userDrawn="1"/>
        </p:nvSpPr>
        <p:spPr>
          <a:xfrm>
            <a:off x="0" y="0"/>
            <a:ext cx="10287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300" b="1">
                <a:latin typeface="Comic Sans MS" panose="030F0902030302020204" pitchFamily="66" charset="0"/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3913991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D4D9B-6FCD-D996-C172-2E7DD6FE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35E58-8996-DF9F-0BED-39A2C1F57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92B1C-5B8C-7A2B-60EF-88BFCA14F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669DD-A5F1-7ACE-30B8-A45715A7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3390-91E1-3D48-B3A7-9C829B12826D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46928-8113-3061-F43E-042143B7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459B3-F326-67BC-0A06-67C5CEE18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85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AADB-45E1-CAB4-E1E0-E895BD47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BBF40-9E3A-2BC5-0AB7-FA8CBD885A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CB9AD-6788-A908-1B2E-4D0DB38CB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E9639-6F11-10CD-CF55-882C8EA47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888-39EB-7147-83B4-15593640621A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D382B-085B-9728-17AD-01CE28CF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0740-89F0-5A85-8D2A-517A0F69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3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90A39-CD35-9AB2-D294-7E15AE93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E4181-2481-E141-974B-C03982D9B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67AB4-86B1-8A4A-7358-F28B88A8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82F4-CFF6-5D48-9D0B-A51CE311F238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56830-F39D-1BEB-1821-C1F99D4B0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4DE74-6C8A-58A4-CC08-BC9F9E03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17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697732-57E7-2904-5959-2A383AD2C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E741C-5B62-3112-CCD2-403D2DAEB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7C0C4-983E-78C1-9249-05E1718B1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EE09-13CB-D442-A3A9-CB0490E3EFA5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9EAC7-D06F-220B-F0A4-83DBD727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801C3-C287-25A0-81A9-8AF5B4CA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58F1-671E-F145-A81C-B647610A1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25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rgbClr val="802017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ctrTitle"/>
          </p:nvPr>
        </p:nvSpPr>
        <p:spPr>
          <a:xfrm>
            <a:off x="628650" y="2000250"/>
            <a:ext cx="78867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4800"/>
              <a:buFont typeface="Berkshire Swash"/>
              <a:buNone/>
              <a:defRPr sz="48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628650" y="1730025"/>
            <a:ext cx="6858000" cy="3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Nunito"/>
              <a:buNone/>
              <a:defRPr sz="1700">
                <a:solidFill>
                  <a:srgbClr val="EDEBEB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400"/>
              <a:buFont typeface="Berkshire Swash"/>
              <a:buNone/>
              <a:defRPr sz="14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200"/>
              <a:buFont typeface="Berkshire Swash"/>
              <a:buNone/>
              <a:defRPr sz="12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08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_colored">
  <p:cSld name="TWO_OBJECT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4629150" y="1189969"/>
            <a:ext cx="3871800" cy="31536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"/>
          <p:cNvSpPr/>
          <p:nvPr/>
        </p:nvSpPr>
        <p:spPr>
          <a:xfrm>
            <a:off x="628650" y="1189969"/>
            <a:ext cx="3871800" cy="3153600"/>
          </a:xfrm>
          <a:prstGeom prst="roundRect">
            <a:avLst>
              <a:gd name="adj" fmla="val 16667"/>
            </a:avLst>
          </a:prstGeom>
          <a:solidFill>
            <a:srgbClr val="990000">
              <a:alpha val="13333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97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97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900"/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600"/>
            </a:lvl2pPr>
            <a:lvl3pPr marL="1371600" lvl="2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4pPr>
            <a:lvl5pPr marL="2286000" lvl="4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5pPr>
            <a:lvl6pPr marL="2743200" lvl="5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6pPr>
            <a:lvl7pPr marL="3200400" lvl="6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7pPr>
            <a:lvl8pPr marL="3657600" lvl="7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00"/>
            </a:lvl8pPr>
            <a:lvl9pPr marL="4114800" lvl="8" indent="-31115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Char char="•"/>
              <a:defRPr sz="11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-57150" y="4400550"/>
            <a:ext cx="9315450" cy="457200"/>
          </a:xfrm>
          <a:prstGeom prst="rect">
            <a:avLst/>
          </a:prstGeom>
          <a:solidFill>
            <a:srgbClr val="80201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t="62471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sldNum" idx="3"/>
          </p:nvPr>
        </p:nvSpPr>
        <p:spPr>
          <a:xfrm>
            <a:off x="6858000" y="17145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100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-57150" y="4400550"/>
            <a:ext cx="9315450" cy="457200"/>
          </a:xfrm>
          <a:prstGeom prst="rect">
            <a:avLst/>
          </a:prstGeom>
          <a:solidFill>
            <a:srgbClr val="80201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t="62471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>
            <a:spLocks noGrp="1"/>
          </p:cNvSpPr>
          <p:nvPr>
            <p:ph type="sldNum" idx="2"/>
          </p:nvPr>
        </p:nvSpPr>
        <p:spPr>
          <a:xfrm>
            <a:off x="6858000" y="17145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88" y="75994"/>
            <a:ext cx="758100" cy="7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rgbClr val="80201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ctrTitle"/>
          </p:nvPr>
        </p:nvSpPr>
        <p:spPr>
          <a:xfrm>
            <a:off x="628650" y="2000250"/>
            <a:ext cx="78867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4800"/>
              <a:buFont typeface="Berkshire Swash"/>
              <a:buNone/>
              <a:defRPr sz="48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None/>
              <a:defRPr sz="2000">
                <a:solidFill>
                  <a:srgbClr val="EDEBEB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1"/>
          </p:nvPr>
        </p:nvSpPr>
        <p:spPr>
          <a:xfrm>
            <a:off x="628650" y="1730025"/>
            <a:ext cx="6858000" cy="3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Nunito"/>
              <a:buNone/>
              <a:defRPr sz="1700">
                <a:solidFill>
                  <a:srgbClr val="EDEBEB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400"/>
              <a:buFont typeface="Berkshire Swash"/>
              <a:buNone/>
              <a:defRPr sz="14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200"/>
              <a:buFont typeface="Berkshire Swash"/>
              <a:buNone/>
              <a:defRPr sz="12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EDEBEB"/>
              </a:buClr>
              <a:buSzPts val="1100"/>
              <a:buFont typeface="Berkshire Swash"/>
              <a:buNone/>
              <a:defRPr sz="1100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CUSTOM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300"/>
            </a:lvl1pPr>
            <a:lvl2pPr marL="0" lvl="1" indent="0" algn="r" rtl="0">
              <a:spcBef>
                <a:spcPts val="0"/>
              </a:spcBef>
              <a:buNone/>
              <a:defRPr sz="1300"/>
            </a:lvl2pPr>
            <a:lvl3pPr marL="0" lvl="2" indent="0" algn="r" rtl="0">
              <a:spcBef>
                <a:spcPts val="0"/>
              </a:spcBef>
              <a:buNone/>
              <a:defRPr sz="1300"/>
            </a:lvl3pPr>
            <a:lvl4pPr marL="0" lvl="3" indent="0" algn="r" rtl="0">
              <a:spcBef>
                <a:spcPts val="0"/>
              </a:spcBef>
              <a:buNone/>
              <a:defRPr sz="1300"/>
            </a:lvl4pPr>
            <a:lvl5pPr marL="0" lvl="4" indent="0" algn="r" rtl="0">
              <a:spcBef>
                <a:spcPts val="0"/>
              </a:spcBef>
              <a:buNone/>
              <a:defRPr sz="1300"/>
            </a:lvl5pPr>
            <a:lvl6pPr marL="0" lvl="5" indent="0" algn="r" rtl="0">
              <a:spcBef>
                <a:spcPts val="0"/>
              </a:spcBef>
              <a:buNone/>
              <a:defRPr sz="1300"/>
            </a:lvl6pPr>
            <a:lvl7pPr marL="0" lvl="6" indent="0" algn="r" rtl="0">
              <a:spcBef>
                <a:spcPts val="0"/>
              </a:spcBef>
              <a:buNone/>
              <a:defRPr sz="1300"/>
            </a:lvl7pPr>
            <a:lvl8pPr marL="0" lvl="7" indent="0" algn="r" rtl="0">
              <a:spcBef>
                <a:spcPts val="0"/>
              </a:spcBef>
              <a:buNone/>
              <a:defRPr sz="1300"/>
            </a:lvl8pPr>
            <a:lvl9pPr marL="0" lvl="8" indent="0" algn="r" rtl="0">
              <a:spcBef>
                <a:spcPts val="0"/>
              </a:spcBef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3" name="Google Shape;63;p10"/>
          <p:cNvSpPr/>
          <p:nvPr/>
        </p:nvSpPr>
        <p:spPr>
          <a:xfrm>
            <a:off x="-57150" y="4400550"/>
            <a:ext cx="9315600" cy="457200"/>
          </a:xfrm>
          <a:prstGeom prst="rect">
            <a:avLst/>
          </a:prstGeom>
          <a:gradFill>
            <a:gsLst>
              <a:gs pos="0">
                <a:srgbClr val="8C1A10"/>
              </a:gs>
              <a:gs pos="31000">
                <a:srgbClr val="8C1A10"/>
              </a:gs>
              <a:gs pos="68000">
                <a:srgbClr val="01426A"/>
              </a:gs>
              <a:gs pos="100000">
                <a:schemeClr val="dk1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6700" y="4171950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 rotWithShape="1">
          <a:blip r:embed="rId3">
            <a:alphaModFix/>
          </a:blip>
          <a:srcRect t="62472"/>
          <a:stretch/>
        </p:blipFill>
        <p:spPr>
          <a:xfrm>
            <a:off x="285750" y="4171950"/>
            <a:ext cx="742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 txBox="1"/>
          <p:nvPr/>
        </p:nvSpPr>
        <p:spPr>
          <a:xfrm>
            <a:off x="0" y="443070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900" b="1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AI Goes Rural</a:t>
            </a:r>
            <a:endParaRPr sz="1900" b="1">
              <a:solidFill>
                <a:schemeClr val="lt1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300"/>
            </a:lvl1pPr>
            <a:lvl2pPr marL="0" lvl="1" indent="0" algn="r" rtl="0">
              <a:spcBef>
                <a:spcPts val="0"/>
              </a:spcBef>
              <a:buNone/>
              <a:defRPr sz="1300"/>
            </a:lvl2pPr>
            <a:lvl3pPr marL="0" lvl="2" indent="0" algn="r" rtl="0">
              <a:spcBef>
                <a:spcPts val="0"/>
              </a:spcBef>
              <a:buNone/>
              <a:defRPr sz="1300"/>
            </a:lvl3pPr>
            <a:lvl4pPr marL="0" lvl="3" indent="0" algn="r" rtl="0">
              <a:spcBef>
                <a:spcPts val="0"/>
              </a:spcBef>
              <a:buNone/>
              <a:defRPr sz="1300"/>
            </a:lvl4pPr>
            <a:lvl5pPr marL="0" lvl="4" indent="0" algn="r" rtl="0">
              <a:spcBef>
                <a:spcPts val="0"/>
              </a:spcBef>
              <a:buNone/>
              <a:defRPr sz="1300"/>
            </a:lvl5pPr>
            <a:lvl6pPr marL="0" lvl="5" indent="0" algn="r" rtl="0">
              <a:spcBef>
                <a:spcPts val="0"/>
              </a:spcBef>
              <a:buNone/>
              <a:defRPr sz="1300"/>
            </a:lvl6pPr>
            <a:lvl7pPr marL="0" lvl="6" indent="0" algn="r" rtl="0">
              <a:spcBef>
                <a:spcPts val="0"/>
              </a:spcBef>
              <a:buNone/>
              <a:defRPr sz="1300"/>
            </a:lvl7pPr>
            <a:lvl8pPr marL="0" lvl="7" indent="0" algn="r" rtl="0">
              <a:spcBef>
                <a:spcPts val="0"/>
              </a:spcBef>
              <a:buNone/>
              <a:defRPr sz="1300"/>
            </a:lvl8pPr>
            <a:lvl9pPr marL="0" lvl="8" indent="0" algn="r" rtl="0">
              <a:spcBef>
                <a:spcPts val="0"/>
              </a:spcBef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68000">
              <a:srgbClr val="EDEBEB"/>
            </a:gs>
            <a:gs pos="100000">
              <a:srgbClr val="EDEBE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Righteous"/>
              <a:buNone/>
              <a:defRPr sz="3600" b="0" i="0" u="none" strike="noStrike" cap="none">
                <a:solidFill>
                  <a:srgbClr val="99000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2000"/>
              <a:buFont typeface="Nunito"/>
              <a:buChar char="•"/>
              <a:defRPr sz="20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65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700"/>
              <a:buFont typeface="Nunito"/>
              <a:buChar char="•"/>
              <a:defRPr sz="17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400"/>
              <a:buFont typeface="Nunito"/>
              <a:buChar char="•"/>
              <a:defRPr sz="14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91" r:id="rId9"/>
    <p:sldLayoutId id="2147483692" r:id="rId10"/>
    <p:sldLayoutId id="214748369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68000">
              <a:srgbClr val="EDEBEB"/>
            </a:gs>
            <a:gs pos="100000">
              <a:srgbClr val="EDEBEB"/>
            </a:gs>
          </a:gsLst>
          <a:lin ang="5400012" scaled="0"/>
        </a:gra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Righteous"/>
              <a:buNone/>
              <a:defRPr sz="3600" b="0" i="0" u="none" strike="noStrike" cap="none">
                <a:solidFill>
                  <a:srgbClr val="99000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ighteous"/>
              <a:buNone/>
              <a:defRPr sz="17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2000"/>
              <a:buFont typeface="Nunito"/>
              <a:buChar char="•"/>
              <a:defRPr sz="20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65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700"/>
              <a:buFont typeface="Nunito"/>
              <a:buChar char="•"/>
              <a:defRPr sz="17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400"/>
              <a:buFont typeface="Nunito"/>
              <a:buChar char="•"/>
              <a:defRPr sz="14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4A3C31"/>
              </a:buClr>
              <a:buSzPts val="1200"/>
              <a:buFont typeface="Nunito"/>
              <a:buChar char="•"/>
              <a:defRPr sz="12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76" r:id="rId2"/>
    <p:sldLayoutId id="2147483687" r:id="rId3"/>
    <p:sldLayoutId id="2147483677" r:id="rId4"/>
    <p:sldLayoutId id="2147483688" r:id="rId5"/>
    <p:sldLayoutId id="2147483679" r:id="rId6"/>
    <p:sldLayoutId id="2147483689" r:id="rId7"/>
    <p:sldLayoutId id="2147483680" r:id="rId8"/>
    <p:sldLayoutId id="2147483690" r:id="rId9"/>
    <p:sldLayoutId id="214748368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CECA38-B115-9D44-AD35-3F63B681B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15BBC-3579-00F0-DA66-0C37B5BD1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C9AC0-02BB-ABCF-BB91-6466AED1F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4FE6E-A782-BC4D-99B1-64C71110F98B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AC8AC-A638-1497-DEAB-89DD603FF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0F419-8A93-FE5E-D0B9-286484612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82000"/>
                  </a:schemeClr>
                </a:solidFill>
                <a:latin typeface="Comic Sans MS" panose="030F0902030302020204" pitchFamily="66" charset="0"/>
              </a:defRPr>
            </a:lvl1pPr>
          </a:lstStyle>
          <a:p>
            <a:fld id="{0F0758F1-671E-F145-A81C-B647610A1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6" r:id="rId2"/>
    <p:sldLayoutId id="2147483650" r:id="rId3"/>
    <p:sldLayoutId id="2147483698" r:id="rId4"/>
    <p:sldLayoutId id="2147483662" r:id="rId5"/>
    <p:sldLayoutId id="2147483670" r:id="rId6"/>
    <p:sldLayoutId id="2147483664" r:id="rId7"/>
    <p:sldLayoutId id="2147483666" r:id="rId8"/>
    <p:sldLayoutId id="2147483668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99" r:id="rId15"/>
    <p:sldLayoutId id="2147483700" r:id="rId16"/>
    <p:sldLayoutId id="2147483671" r:id="rId17"/>
    <p:sldLayoutId id="2147483701" r:id="rId18"/>
    <p:sldLayoutId id="2147483667" r:id="rId19"/>
    <p:sldLayoutId id="2147483656" r:id="rId20"/>
    <p:sldLayoutId id="2147483657" r:id="rId21"/>
    <p:sldLayoutId id="2147483658" r:id="rId22"/>
    <p:sldLayoutId id="2147483697" r:id="rId23"/>
    <p:sldLayoutId id="214748369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omic Sans MS" panose="030F0902030302020204" pitchFamily="66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quickdraw.withgoogle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quickdraw.withgoogle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myeyes.com/mobile-ap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myeyes.com/mobile-ap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https/bit.ly/aigrpd2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teachablemachine.withgoogle.com/" TargetMode="Externa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bit.ly/ai-classifier" TargetMode="External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makeairobots.com/" TargetMode="Externa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ablemachine.withgoogle.com/models/-U_FCK84T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igoesrural.iu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ctrTitle"/>
          </p:nvPr>
        </p:nvSpPr>
        <p:spPr>
          <a:xfrm>
            <a:off x="384731" y="841781"/>
            <a:ext cx="8374500" cy="15585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r>
              <a:rPr lang="en-US" altLang="ko" sz="3300"/>
              <a:t>Teaching</a:t>
            </a:r>
            <a:r>
              <a:rPr lang="ko" sz="3300"/>
              <a:t> </a:t>
            </a:r>
            <a:r>
              <a:rPr lang="en-US" altLang="ko" sz="3300"/>
              <a:t>and Learning</a:t>
            </a:r>
            <a:r>
              <a:rPr lang="ko" sz="3300"/>
              <a:t> </a:t>
            </a:r>
            <a:r>
              <a:rPr lang="en-US" altLang="ko" sz="3300"/>
              <a:t>about AI </a:t>
            </a:r>
            <a:br>
              <a:rPr lang="en-US" altLang="ko" sz="3300"/>
            </a:br>
            <a:r>
              <a:rPr lang="en-US" altLang="ko" sz="3300"/>
              <a:t>with Tangible</a:t>
            </a:r>
            <a:r>
              <a:rPr lang="ko" sz="3300"/>
              <a:t> </a:t>
            </a:r>
            <a:r>
              <a:rPr lang="en-US" altLang="ko" sz="3300"/>
              <a:t>Approaches</a:t>
            </a:r>
            <a:endParaRPr lang="ko" altLang="en-US"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indent="0"/>
            <a:r>
              <a:rPr lang="en-US" altLang="ko" sz="1600">
                <a:latin typeface="Righteous"/>
              </a:rPr>
              <a:t>Feb 21th</a:t>
            </a:r>
            <a:r>
              <a:rPr lang="ko" sz="1600">
                <a:latin typeface="Righteous"/>
              </a:rPr>
              <a:t>, </a:t>
            </a:r>
            <a:r>
              <a:rPr lang="en-US" altLang="ko" sz="1600">
                <a:latin typeface="Righteous"/>
              </a:rPr>
              <a:t>2025</a:t>
            </a:r>
            <a:endParaRPr lang="en-US" sz="1600">
              <a:latin typeface="Righteous"/>
            </a:endParaRPr>
          </a:p>
          <a:p>
            <a:pPr marL="0" indent="0"/>
            <a:r>
              <a:rPr lang="ko" sz="1600" err="1">
                <a:latin typeface="Righteous"/>
              </a:rPr>
              <a:t>School</a:t>
            </a:r>
            <a:r>
              <a:rPr lang="ko" sz="1600">
                <a:latin typeface="Righteous"/>
              </a:rPr>
              <a:t> of </a:t>
            </a:r>
            <a:r>
              <a:rPr lang="ko" sz="1600" err="1">
                <a:latin typeface="Righteous"/>
              </a:rPr>
              <a:t>Education</a:t>
            </a:r>
            <a:endParaRPr lang="ko" sz="1600">
              <a:latin typeface="Righteous"/>
            </a:endParaRPr>
          </a:p>
          <a:p>
            <a:pPr marL="0" lvl="0" indent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ko" sz="1600" err="1">
                <a:latin typeface="Righteous"/>
              </a:rPr>
              <a:t>Indiana</a:t>
            </a:r>
            <a:r>
              <a:rPr lang="ko" sz="1600">
                <a:latin typeface="Righteous"/>
              </a:rPr>
              <a:t> </a:t>
            </a:r>
            <a:r>
              <a:rPr lang="ko" sz="1600" err="1">
                <a:latin typeface="Righteous"/>
              </a:rPr>
              <a:t>University</a:t>
            </a:r>
            <a:r>
              <a:rPr lang="ko" sz="1600">
                <a:latin typeface="Righteous"/>
              </a:rPr>
              <a:t> </a:t>
            </a:r>
            <a:r>
              <a:rPr lang="ko" sz="1600" err="1">
                <a:latin typeface="Righteous"/>
              </a:rPr>
              <a:t>Bloomington</a:t>
            </a:r>
            <a:endParaRPr sz="1600">
              <a:latin typeface="Righteous"/>
            </a:endParaRPr>
          </a:p>
        </p:txBody>
      </p:sp>
      <p:sp>
        <p:nvSpPr>
          <p:cNvPr id="3" name="Google Shape;187;p25">
            <a:extLst>
              <a:ext uri="{FF2B5EF4-FFF2-40B4-BE49-F238E27FC236}">
                <a16:creationId xmlns:a16="http://schemas.microsoft.com/office/drawing/2014/main" id="{94C30181-34CB-EEEB-6C2C-018078F198FA}"/>
              </a:ext>
            </a:extLst>
          </p:cNvPr>
          <p:cNvSpPr txBox="1">
            <a:spLocks/>
          </p:cNvSpPr>
          <p:nvPr/>
        </p:nvSpPr>
        <p:spPr>
          <a:xfrm>
            <a:off x="2266" y="254161"/>
            <a:ext cx="3787847" cy="29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Righteous"/>
              <a:buNone/>
              <a:defRPr sz="4800" b="0" i="0" u="none" strike="noStrike" cap="none">
                <a:solidFill>
                  <a:srgbClr val="99000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00000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-US" altLang="ko" sz="1400"/>
              <a:t>2025 AIGR Professional Development Series</a:t>
            </a:r>
            <a:endParaRPr lang="en-US" altLang="k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ctrTitle"/>
          </p:nvPr>
        </p:nvSpPr>
        <p:spPr>
          <a:xfrm>
            <a:off x="628650" y="1028166"/>
            <a:ext cx="7886700" cy="857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AI Learning Tools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01" name="Google Shape;201;p34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10</a:t>
            </a:fld>
            <a:endParaRPr/>
          </a:p>
        </p:txBody>
      </p:sp>
      <p:sp>
        <p:nvSpPr>
          <p:cNvPr id="2" name="Google Shape;200;p34">
            <a:extLst>
              <a:ext uri="{FF2B5EF4-FFF2-40B4-BE49-F238E27FC236}">
                <a16:creationId xmlns:a16="http://schemas.microsoft.com/office/drawing/2014/main" id="{1DD419B6-9C37-6E96-8218-43A07E8779C2}"/>
              </a:ext>
            </a:extLst>
          </p:cNvPr>
          <p:cNvSpPr txBox="1">
            <a:spLocks/>
          </p:cNvSpPr>
          <p:nvPr/>
        </p:nvSpPr>
        <p:spPr>
          <a:xfrm>
            <a:off x="1257300" y="2683900"/>
            <a:ext cx="7886700" cy="133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4800"/>
              <a:buFont typeface="Berkshire Swash"/>
              <a:buNone/>
              <a:defRPr sz="4800" b="0" i="0" u="none" strike="noStrike" cap="none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-US" altLang="ko" sz="3600">
                <a:latin typeface="Righteous"/>
                <a:ea typeface="Righteous"/>
                <a:cs typeface="Righteous"/>
                <a:sym typeface="Righteous"/>
              </a:rPr>
              <a:t>Quick, </a:t>
            </a:r>
            <a:r>
              <a:rPr lang="en-US" altLang="ko" sz="3600">
                <a:latin typeface="Righteous"/>
                <a:ea typeface="Righteous"/>
                <a:cs typeface="Righteous"/>
                <a:sym typeface="Righteous"/>
                <a:hlinkClick r:id="rId3"/>
              </a:rPr>
              <a:t>Draw</a:t>
            </a:r>
            <a:r>
              <a:rPr lang="en-US" altLang="ko" sz="3600">
                <a:latin typeface="Righteous"/>
                <a:ea typeface="Righteous"/>
                <a:cs typeface="Righteous"/>
                <a:sym typeface="Righteous"/>
              </a:rPr>
              <a:t>!</a:t>
            </a:r>
          </a:p>
          <a:p>
            <a:r>
              <a:rPr lang="en-US" sz="2400">
                <a:latin typeface="Righteous"/>
                <a:ea typeface="Righteous"/>
                <a:cs typeface="Righteous"/>
                <a:sym typeface="Righteous"/>
              </a:rPr>
              <a:t>https://quickdraw.withgoogle.com/</a:t>
            </a:r>
          </a:p>
        </p:txBody>
      </p:sp>
    </p:spTree>
    <p:extLst>
      <p:ext uri="{BB962C8B-B14F-4D97-AF65-F5344CB8AC3E}">
        <p14:creationId xmlns:p14="http://schemas.microsoft.com/office/powerpoint/2010/main" val="3477595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/>
              <a:t>Quick, </a:t>
            </a:r>
            <a:r>
              <a:rPr lang="en-US" altLang="ko">
                <a:hlinkClick r:id="rId3"/>
              </a:rPr>
              <a:t>Draw</a:t>
            </a:r>
            <a:r>
              <a:rPr lang="en-US" altLang="ko"/>
              <a:t>!</a:t>
            </a:r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FBDF16-5522-1F97-44EF-CCC768EFD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325" y="1104638"/>
            <a:ext cx="4191350" cy="32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58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/>
              <a:t>Quick, Draw!</a:t>
            </a:r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12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F7895-B9C9-28DA-D686-2AA33F0FF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034" y="872818"/>
            <a:ext cx="5263932" cy="380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49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28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/>
              <a:t>Quick, Draw!</a:t>
            </a:r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38A1B-B126-E086-EA2B-F1455778F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02244"/>
            <a:ext cx="7772400" cy="40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14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>
          <a:extLst>
            <a:ext uri="{FF2B5EF4-FFF2-40B4-BE49-F238E27FC236}">
              <a16:creationId xmlns:a16="http://schemas.microsoft.com/office/drawing/2014/main" id="{FE6B4CFD-5165-1996-703A-01AE176C4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>
            <a:extLst>
              <a:ext uri="{FF2B5EF4-FFF2-40B4-BE49-F238E27FC236}">
                <a16:creationId xmlns:a16="http://schemas.microsoft.com/office/drawing/2014/main" id="{BD55E1CA-211C-E2FD-7056-FA39B04D3AB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8650" y="1028166"/>
            <a:ext cx="7886700" cy="857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AI Learning Tools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01" name="Google Shape;201;p34">
            <a:extLst>
              <a:ext uri="{FF2B5EF4-FFF2-40B4-BE49-F238E27FC236}">
                <a16:creationId xmlns:a16="http://schemas.microsoft.com/office/drawing/2014/main" id="{82DF1541-C08D-6B23-8822-648AE957E5B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14</a:t>
            </a:fld>
            <a:endParaRPr/>
          </a:p>
        </p:txBody>
      </p:sp>
      <p:sp>
        <p:nvSpPr>
          <p:cNvPr id="2" name="Google Shape;200;p34">
            <a:extLst>
              <a:ext uri="{FF2B5EF4-FFF2-40B4-BE49-F238E27FC236}">
                <a16:creationId xmlns:a16="http://schemas.microsoft.com/office/drawing/2014/main" id="{12F3E6C0-09B0-8EE2-ACAC-4D138949CF58}"/>
              </a:ext>
            </a:extLst>
          </p:cNvPr>
          <p:cNvSpPr txBox="1">
            <a:spLocks/>
          </p:cNvSpPr>
          <p:nvPr/>
        </p:nvSpPr>
        <p:spPr>
          <a:xfrm>
            <a:off x="1257300" y="2683900"/>
            <a:ext cx="5926138" cy="133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4800"/>
              <a:buFont typeface="Berkshire Swash"/>
              <a:buNone/>
              <a:defRPr sz="4800" b="0" i="0" u="none" strike="noStrike" cap="none">
                <a:solidFill>
                  <a:srgbClr val="EDEBEB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BEB"/>
              </a:buClr>
              <a:buSzPts val="1700"/>
              <a:buFont typeface="Righteous"/>
              <a:buNone/>
              <a:defRPr sz="2000" b="0" i="0" u="none" strike="noStrike" cap="none">
                <a:solidFill>
                  <a:srgbClr val="EDEB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-US" altLang="ko" sz="3600">
                <a:latin typeface="Righteous"/>
                <a:sym typeface="Righteous"/>
              </a:rPr>
              <a:t>Be my Eyes</a:t>
            </a:r>
          </a:p>
          <a:p>
            <a:r>
              <a:rPr lang="en-US" sz="3600">
                <a:latin typeface="Righteous"/>
                <a:hlinkClick r:id="rId3"/>
              </a:rPr>
              <a:t>https://www.bemyeyes.com/mobile-app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37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r>
              <a:rPr lang="en-US" altLang="ko" sz="4000"/>
              <a:t>Be my eyes</a:t>
            </a:r>
          </a:p>
        </p:txBody>
      </p:sp>
      <p:sp>
        <p:nvSpPr>
          <p:cNvPr id="213" name="Google Shape;213;p29"/>
          <p:cNvSpPr txBox="1">
            <a:spLocks noGrp="1"/>
          </p:cNvSpPr>
          <p:nvPr>
            <p:ph type="body" idx="1"/>
          </p:nvPr>
        </p:nvSpPr>
        <p:spPr>
          <a:xfrm>
            <a:off x="597425" y="1151739"/>
            <a:ext cx="3950072" cy="3099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indent="-374650">
              <a:lnSpc>
                <a:spcPct val="100000"/>
              </a:lnSpc>
              <a:spcBef>
                <a:spcPts val="0"/>
              </a:spcBef>
              <a:buSzPts val="2300"/>
            </a:pPr>
            <a:r>
              <a:rPr lang="en-US" altLang="ko" sz="2300">
                <a:solidFill>
                  <a:schemeClr val="dk1"/>
                </a:solidFill>
              </a:rPr>
              <a:t>AI-driven tool integrated into Be My Eyes to assist blind and low vision users.</a:t>
            </a:r>
            <a:endParaRPr lang="ko" altLang="en-US" sz="2300">
              <a:solidFill>
                <a:schemeClr val="dk1"/>
              </a:solidFill>
            </a:endParaRPr>
          </a:p>
          <a:p>
            <a:pPr indent="-374650">
              <a:lnSpc>
                <a:spcPct val="100000"/>
              </a:lnSpc>
              <a:spcBef>
                <a:spcPts val="0"/>
              </a:spcBef>
              <a:buSzPts val="2300"/>
            </a:pPr>
            <a:r>
              <a:rPr lang="en-US" altLang="ko" sz="2300">
                <a:solidFill>
                  <a:schemeClr val="dk1"/>
                </a:solidFill>
              </a:rPr>
              <a:t>Uses OpenAI’s GPT-4 Vision Model to describe images and provide customer support.</a:t>
            </a:r>
            <a:endParaRPr lang="ko" altLang="en-US" sz="2300">
              <a:solidFill>
                <a:schemeClr val="dk1"/>
              </a:solidFill>
            </a:endParaRPr>
          </a:p>
          <a:p>
            <a:pPr marL="457200" lvl="0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endParaRPr lang="ko" altLang="en-US"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</a:endParaRPr>
          </a:p>
        </p:txBody>
      </p:sp>
      <p:sp>
        <p:nvSpPr>
          <p:cNvPr id="214" name="Google Shape;214;p29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15</a:t>
            </a:fld>
            <a:endParaRPr/>
          </a:p>
        </p:txBody>
      </p:sp>
      <p:pic>
        <p:nvPicPr>
          <p:cNvPr id="4" name="Picture 3" descr="Be My Eyes. Aplicación para personas con discapacidad visual | SOCIAL  DIGITAL">
            <a:extLst>
              <a:ext uri="{FF2B5EF4-FFF2-40B4-BE49-F238E27FC236}">
                <a16:creationId xmlns:a16="http://schemas.microsoft.com/office/drawing/2014/main" id="{EAEBD388-84D3-5D8A-2237-51CF15B8A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55" y="1149184"/>
            <a:ext cx="4578291" cy="29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r>
              <a:rPr lang="en-US" sz="4000"/>
              <a:t>Be my eyes</a:t>
            </a:r>
            <a:r>
              <a:rPr lang="en-US" altLang="ko" sz="4000"/>
              <a:t> (</a:t>
            </a:r>
            <a:r>
              <a:rPr lang="en-US" altLang="ko" sz="4000">
                <a:hlinkClick r:id="rId3"/>
              </a:rPr>
              <a:t>app</a:t>
            </a:r>
            <a:r>
              <a:rPr lang="en-US" altLang="ko" sz="4000"/>
              <a:t>)</a:t>
            </a:r>
            <a:endParaRPr lang="en-US"/>
          </a:p>
        </p:txBody>
      </p:sp>
      <p:sp>
        <p:nvSpPr>
          <p:cNvPr id="213" name="Google Shape;213;p29"/>
          <p:cNvSpPr txBox="1">
            <a:spLocks noGrp="1"/>
          </p:cNvSpPr>
          <p:nvPr>
            <p:ph type="body" idx="1"/>
          </p:nvPr>
        </p:nvSpPr>
        <p:spPr>
          <a:xfrm>
            <a:off x="626011" y="1151739"/>
            <a:ext cx="4443140" cy="3141544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indent="-374650">
              <a:lnSpc>
                <a:spcPct val="100000"/>
              </a:lnSpc>
              <a:buSzPts val="2300"/>
            </a:pPr>
            <a:r>
              <a:rPr lang="en-US" altLang="ko" sz="2100">
                <a:solidFill>
                  <a:schemeClr val="dk1"/>
                </a:solidFill>
              </a:rPr>
              <a:t>Let's use iPads/Phone to explore the app!        </a:t>
            </a:r>
            <a:endParaRPr lang="en-US">
              <a:solidFill>
                <a:schemeClr val="dk1"/>
              </a:solidFill>
            </a:endParaRPr>
          </a:p>
          <a:p>
            <a:pPr marL="82550" indent="0">
              <a:lnSpc>
                <a:spcPct val="100000"/>
              </a:lnSpc>
              <a:buSzPts val="2300"/>
              <a:buNone/>
            </a:pPr>
            <a:r>
              <a:rPr lang="en-US" sz="2100">
                <a:solidFill>
                  <a:schemeClr val="dk1"/>
                </a:solidFill>
              </a:rPr>
              <a:t>     (Pw: aigr00)</a:t>
            </a:r>
            <a:endParaRPr lang="en-US">
              <a:solidFill>
                <a:schemeClr val="dk1"/>
              </a:solidFill>
            </a:endParaRPr>
          </a:p>
          <a:p>
            <a:pPr marL="425450" indent="-342900">
              <a:lnSpc>
                <a:spcPct val="100000"/>
              </a:lnSpc>
              <a:buSzPts val="2300"/>
            </a:pPr>
            <a:r>
              <a:rPr lang="en-US" sz="2100">
                <a:solidFill>
                  <a:schemeClr val="dk1"/>
                </a:solidFill>
              </a:rPr>
              <a:t>Please choose "I need visual assistance" button and log in using your Google account.</a:t>
            </a:r>
          </a:p>
        </p:txBody>
      </p:sp>
      <p:sp>
        <p:nvSpPr>
          <p:cNvPr id="214" name="Google Shape;214;p29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16</a:t>
            </a:fld>
            <a:endParaRPr/>
          </a:p>
        </p:txBody>
      </p:sp>
      <p:pic>
        <p:nvPicPr>
          <p:cNvPr id="3" name="Picture 2" descr="Be My Eyes - Apps on Google Play">
            <a:extLst>
              <a:ext uri="{FF2B5EF4-FFF2-40B4-BE49-F238E27FC236}">
                <a16:creationId xmlns:a16="http://schemas.microsoft.com/office/drawing/2014/main" id="{354B13EC-B15C-7F18-731A-08187F85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057" y="1470709"/>
            <a:ext cx="373311" cy="399526"/>
          </a:xfrm>
          <a:prstGeom prst="rect">
            <a:avLst/>
          </a:prstGeom>
        </p:spPr>
      </p:pic>
      <p:pic>
        <p:nvPicPr>
          <p:cNvPr id="8" name="Picture 7" descr="Download Be My Eyes">
            <a:extLst>
              <a:ext uri="{FF2B5EF4-FFF2-40B4-BE49-F238E27FC236}">
                <a16:creationId xmlns:a16="http://schemas.microsoft.com/office/drawing/2014/main" id="{AF0ADEB0-39DE-3F47-4F91-2242B337A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570" y="170656"/>
            <a:ext cx="2348639" cy="4840163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BFCC0D98-B21F-2A39-83A9-072C43934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772" y="452992"/>
            <a:ext cx="2033016" cy="44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7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>
          <a:extLst>
            <a:ext uri="{FF2B5EF4-FFF2-40B4-BE49-F238E27FC236}">
              <a16:creationId xmlns:a16="http://schemas.microsoft.com/office/drawing/2014/main" id="{D7EE5174-6CD0-E8F1-32C3-C714B4DF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>
            <a:extLst>
              <a:ext uri="{FF2B5EF4-FFF2-40B4-BE49-F238E27FC236}">
                <a16:creationId xmlns:a16="http://schemas.microsoft.com/office/drawing/2014/main" id="{5E8AC1EB-7057-252A-2C66-BB3F83D3E0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r>
              <a:rPr lang="en-US" sz="4000"/>
              <a:t>Be my eyes</a:t>
            </a:r>
            <a:endParaRPr lang="en-US" altLang="ko" sz="4000"/>
          </a:p>
        </p:txBody>
      </p:sp>
      <p:sp>
        <p:nvSpPr>
          <p:cNvPr id="213" name="Google Shape;213;p29">
            <a:extLst>
              <a:ext uri="{FF2B5EF4-FFF2-40B4-BE49-F238E27FC236}">
                <a16:creationId xmlns:a16="http://schemas.microsoft.com/office/drawing/2014/main" id="{823C0CE4-F673-4F23-986F-C86B48410F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6011" y="1151739"/>
            <a:ext cx="4120756" cy="3141544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indent="-374650">
              <a:lnSpc>
                <a:spcPct val="100000"/>
              </a:lnSpc>
              <a:buSzPts val="2300"/>
            </a:pPr>
            <a:r>
              <a:rPr lang="en-US" altLang="ko" sz="2100">
                <a:solidFill>
                  <a:schemeClr val="dk1"/>
                </a:solidFill>
              </a:rPr>
              <a:t>Take a picture, and AI will describe what’s in front of the camera.</a:t>
            </a:r>
          </a:p>
          <a:p>
            <a:pPr indent="-374650">
              <a:lnSpc>
                <a:spcPct val="100000"/>
              </a:lnSpc>
              <a:buSzPts val="2300"/>
            </a:pPr>
            <a:r>
              <a:rPr lang="en-US" altLang="ko" sz="2100">
                <a:solidFill>
                  <a:schemeClr val="dk1"/>
                </a:solidFill>
              </a:rPr>
              <a:t>Ask follow-up questions to AI-chatbot to get deeper insights.</a:t>
            </a:r>
          </a:p>
        </p:txBody>
      </p:sp>
      <p:sp>
        <p:nvSpPr>
          <p:cNvPr id="214" name="Google Shape;214;p29">
            <a:extLst>
              <a:ext uri="{FF2B5EF4-FFF2-40B4-BE49-F238E27FC236}">
                <a16:creationId xmlns:a16="http://schemas.microsoft.com/office/drawing/2014/main" id="{CAEA3F07-84EB-A3AC-114B-C5E1475B34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17</a:t>
            </a:fld>
            <a:endParaRPr/>
          </a:p>
        </p:txBody>
      </p:sp>
      <p:pic>
        <p:nvPicPr>
          <p:cNvPr id="4" name="Picture 3" descr="A hand holding a can of sparkling water&#10;&#10;AI-generated content may be incorrect.">
            <a:extLst>
              <a:ext uri="{FF2B5EF4-FFF2-40B4-BE49-F238E27FC236}">
                <a16:creationId xmlns:a16="http://schemas.microsoft.com/office/drawing/2014/main" id="{0C872A58-BC4C-6A54-7152-7F3053830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488" y="-7327"/>
            <a:ext cx="2228758" cy="5150827"/>
          </a:xfrm>
          <a:prstGeom prst="rect">
            <a:avLst/>
          </a:prstGeom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C876B51B-6192-33B5-6DFF-5ADBE4024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71" y="-80597"/>
            <a:ext cx="2177471" cy="52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>
          <a:extLst>
            <a:ext uri="{FF2B5EF4-FFF2-40B4-BE49-F238E27FC236}">
              <a16:creationId xmlns:a16="http://schemas.microsoft.com/office/drawing/2014/main" id="{2441001C-2BA5-B982-963C-4DB2C8164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>
            <a:extLst>
              <a:ext uri="{FF2B5EF4-FFF2-40B4-BE49-F238E27FC236}">
                <a16:creationId xmlns:a16="http://schemas.microsoft.com/office/drawing/2014/main" id="{E3B58DD4-0379-BAA9-7133-9A9E94F0E9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r>
              <a:rPr lang="en-US" sz="4000"/>
              <a:t>Be my eyes</a:t>
            </a:r>
            <a:endParaRPr lang="en-US" altLang="ko" sz="4000"/>
          </a:p>
        </p:txBody>
      </p:sp>
      <p:sp>
        <p:nvSpPr>
          <p:cNvPr id="213" name="Google Shape;213;p29">
            <a:extLst>
              <a:ext uri="{FF2B5EF4-FFF2-40B4-BE49-F238E27FC236}">
                <a16:creationId xmlns:a16="http://schemas.microsoft.com/office/drawing/2014/main" id="{44A76D58-CD67-B1AB-5B49-30E058022E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6011" y="1151739"/>
            <a:ext cx="4443140" cy="3141544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indent="-374650">
              <a:lnSpc>
                <a:spcPct val="100000"/>
              </a:lnSpc>
              <a:buSzPts val="2300"/>
            </a:pPr>
            <a:r>
              <a:rPr lang="en-US" altLang="ko" sz="2100">
                <a:solidFill>
                  <a:schemeClr val="dk1"/>
                </a:solidFill>
              </a:rPr>
              <a:t>Click "Call a Volunteer" to get live help.</a:t>
            </a:r>
          </a:p>
          <a:p>
            <a:pPr indent="-374650">
              <a:lnSpc>
                <a:spcPct val="100000"/>
              </a:lnSpc>
              <a:buSzPts val="2300"/>
            </a:pPr>
            <a:r>
              <a:rPr lang="en-US" altLang="ko" sz="2100">
                <a:solidFill>
                  <a:schemeClr val="dk1"/>
                </a:solidFill>
              </a:rPr>
              <a:t>Can join the community and assist low-vision users.</a:t>
            </a:r>
          </a:p>
          <a:p>
            <a:pPr indent="-374650">
              <a:lnSpc>
                <a:spcPct val="100000"/>
              </a:lnSpc>
              <a:buSzPts val="2300"/>
            </a:pPr>
            <a:endParaRPr lang="en-US" altLang="ko" sz="2100">
              <a:solidFill>
                <a:schemeClr val="dk1"/>
              </a:solidFill>
            </a:endParaRPr>
          </a:p>
        </p:txBody>
      </p:sp>
      <p:sp>
        <p:nvSpPr>
          <p:cNvPr id="214" name="Google Shape;214;p29">
            <a:extLst>
              <a:ext uri="{FF2B5EF4-FFF2-40B4-BE49-F238E27FC236}">
                <a16:creationId xmlns:a16="http://schemas.microsoft.com/office/drawing/2014/main" id="{FED323A7-09EC-894B-63FF-B2F03AF68A5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18</a:t>
            </a:fld>
            <a:endParaRPr/>
          </a:p>
        </p:txBody>
      </p:sp>
      <p:pic>
        <p:nvPicPr>
          <p:cNvPr id="2" name="Picture 1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AAFECB5D-53C4-BA2E-BF69-4EBC79C9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74" y="14653"/>
            <a:ext cx="2324009" cy="51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r>
              <a:rPr lang="en-US" sz="4000"/>
              <a:t>Be my eyes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213" name="Google Shape;213;p29"/>
          <p:cNvSpPr txBox="1">
            <a:spLocks noGrp="1"/>
          </p:cNvSpPr>
          <p:nvPr>
            <p:ph type="body" idx="1"/>
          </p:nvPr>
        </p:nvSpPr>
        <p:spPr>
          <a:xfrm>
            <a:off x="624581" y="1151739"/>
            <a:ext cx="7889286" cy="3430468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indent="-374650">
              <a:lnSpc>
                <a:spcPct val="100000"/>
              </a:lnSpc>
              <a:buSzPts val="2300"/>
            </a:pPr>
            <a:r>
              <a:rPr lang="en-US" sz="2400">
                <a:solidFill>
                  <a:schemeClr val="tx1"/>
                </a:solidFill>
              </a:rPr>
              <a:t>What types of information does the Be My Eyes app provide to users?</a:t>
            </a:r>
            <a:endParaRPr lang="en-US">
              <a:solidFill>
                <a:schemeClr val="tx1"/>
              </a:solidFill>
            </a:endParaRPr>
          </a:p>
          <a:p>
            <a:pPr indent="-374650">
              <a:lnSpc>
                <a:spcPct val="100000"/>
              </a:lnSpc>
              <a:buSzPts val="2300"/>
            </a:pPr>
            <a:r>
              <a:rPr lang="en-US" sz="2400">
                <a:solidFill>
                  <a:schemeClr val="tx1"/>
                </a:solidFill>
              </a:rPr>
              <a:t>What key AI concepts enable the Be My Eyes app to function effectively?</a:t>
            </a:r>
            <a:endParaRPr lang="en-US">
              <a:solidFill>
                <a:schemeClr val="tx1"/>
              </a:solidFill>
            </a:endParaRPr>
          </a:p>
          <a:p>
            <a:pPr indent="-374650">
              <a:lnSpc>
                <a:spcPct val="100000"/>
              </a:lnSpc>
              <a:buSzPts val="2300"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14" name="Google Shape;214;p29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19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B45722-B32A-53A5-3923-454855EEDE6E}"/>
              </a:ext>
            </a:extLst>
          </p:cNvPr>
          <p:cNvSpPr txBox="1"/>
          <p:nvPr/>
        </p:nvSpPr>
        <p:spPr>
          <a:xfrm>
            <a:off x="943708" y="2863362"/>
            <a:ext cx="809918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unito"/>
              </a:rPr>
              <a:t>✅ </a:t>
            </a:r>
            <a:r>
              <a:rPr lang="en-US" sz="1600" b="1">
                <a:latin typeface="Nunito"/>
              </a:rPr>
              <a:t>Computer Vision</a:t>
            </a:r>
            <a:r>
              <a:rPr lang="en-US" sz="1600">
                <a:latin typeface="Nunito"/>
              </a:rPr>
              <a:t> – AI analyzes and interprets images.</a:t>
            </a:r>
            <a:br>
              <a:rPr lang="en-US" sz="1600">
                <a:latin typeface="Nunito"/>
              </a:rPr>
            </a:br>
            <a:r>
              <a:rPr lang="en-US" sz="1600">
                <a:latin typeface="Nunito"/>
              </a:rPr>
              <a:t>✅ </a:t>
            </a:r>
            <a:r>
              <a:rPr lang="en-US" sz="1600" b="1">
                <a:latin typeface="Nunito"/>
              </a:rPr>
              <a:t>Natural Language Processing (NLP)</a:t>
            </a:r>
            <a:r>
              <a:rPr lang="en-US" sz="1600">
                <a:latin typeface="Nunito"/>
              </a:rPr>
              <a:t> – AI generates human-like descriptions.</a:t>
            </a:r>
            <a:br>
              <a:rPr lang="en-US" sz="1600">
                <a:latin typeface="Nunito"/>
              </a:rPr>
            </a:br>
            <a:r>
              <a:rPr lang="en-US" sz="1600">
                <a:latin typeface="Nunito"/>
              </a:rPr>
              <a:t>✅ </a:t>
            </a:r>
            <a:r>
              <a:rPr lang="en-US" sz="1600" b="1">
                <a:latin typeface="Nunito"/>
              </a:rPr>
              <a:t>Human-AI Collaboration</a:t>
            </a:r>
            <a:r>
              <a:rPr lang="en-US" sz="1600">
                <a:latin typeface="Nunito"/>
              </a:rPr>
              <a:t> – Volunteers provide additional support.</a:t>
            </a:r>
            <a:br>
              <a:rPr lang="en-US" sz="1600">
                <a:latin typeface="Nunito"/>
              </a:rPr>
            </a:br>
            <a:r>
              <a:rPr lang="en-US" sz="1600">
                <a:latin typeface="Nunito"/>
              </a:rPr>
              <a:t>✅ </a:t>
            </a:r>
            <a:r>
              <a:rPr lang="en-US" sz="1600" b="1">
                <a:latin typeface="Nunito"/>
              </a:rPr>
              <a:t>Accessibility &amp; Inclusive Design</a:t>
            </a:r>
            <a:r>
              <a:rPr lang="en-US" sz="1600">
                <a:latin typeface="Nunito"/>
              </a:rPr>
              <a:t> – Ensuring usability for blind and low-vision users.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7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ctrTitle"/>
          </p:nvPr>
        </p:nvSpPr>
        <p:spPr>
          <a:xfrm>
            <a:off x="628650" y="2000250"/>
            <a:ext cx="7886700" cy="857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br>
              <a:rPr lang="en-US" altLang="ko">
                <a:latin typeface="Righteous"/>
                <a:ea typeface="Righteous"/>
                <a:cs typeface="Righteous"/>
              </a:rPr>
            </a:br>
            <a:br>
              <a:rPr lang="en-US" altLang="ko">
                <a:latin typeface="Righteous"/>
                <a:ea typeface="Righteous"/>
                <a:cs typeface="Righteous"/>
                <a:sym typeface="Righteous"/>
              </a:rPr>
            </a:br>
            <a:br>
              <a:rPr lang="en-US" altLang="ko">
                <a:latin typeface="Righteous"/>
                <a:ea typeface="Righteous"/>
                <a:cs typeface="Righteous"/>
              </a:rPr>
            </a:br>
            <a:r>
              <a:rPr lang="en-US" altLang="ko">
                <a:latin typeface="Righteous"/>
                <a:ea typeface="Righteous"/>
                <a:cs typeface="Righteous"/>
              </a:rPr>
              <a:t>Slide Deck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>
                <a:latin typeface="Righteou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bit.ly/aigrpd25</a:t>
            </a:r>
            <a:endParaRPr lang="ko"/>
          </a:p>
        </p:txBody>
      </p:sp>
      <p:sp>
        <p:nvSpPr>
          <p:cNvPr id="194" name="Google Shape;194;p26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Righteous"/>
                <a:ea typeface="Righteous"/>
                <a:cs typeface="Righteous"/>
                <a:sym typeface="Righteous"/>
              </a:rPr>
              <a:t>What is </a:t>
            </a:r>
            <a:r>
              <a:rPr lang="ko"/>
              <a:t>ML(machine learning)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?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158" name="Google Shape;158;p29"/>
          <p:cNvSpPr txBox="1">
            <a:spLocks noGrp="1"/>
          </p:cNvSpPr>
          <p:nvPr>
            <p:ph type="body" idx="1"/>
          </p:nvPr>
        </p:nvSpPr>
        <p:spPr>
          <a:xfrm>
            <a:off x="628650" y="1286650"/>
            <a:ext cx="7886700" cy="2999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81000" algn="l" rtl="0"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ko" sz="2400"/>
              <a:t>Machine Learning (ML) is a process when AI learns for itself through data and experience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ko" sz="2400"/>
              <a:t>Enable AI systems to come up with their own solutions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ko" sz="2400"/>
              <a:t>Complete certain tasks at great speed and scale</a:t>
            </a:r>
            <a:endParaRPr sz="2400"/>
          </a:p>
          <a:p>
            <a:pPr marL="457200" lvl="0" indent="-381000" algn="l" rtl="0"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ko" sz="2400"/>
              <a:t>When you think of ML, who or what do you think of?</a:t>
            </a:r>
            <a:endParaRPr sz="2400"/>
          </a:p>
        </p:txBody>
      </p:sp>
      <p:sp>
        <p:nvSpPr>
          <p:cNvPr id="159" name="Google Shape;159;p29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Righteous"/>
                <a:ea typeface="Righteous"/>
                <a:cs typeface="Righteous"/>
                <a:sym typeface="Righteous"/>
              </a:rPr>
              <a:t>What is </a:t>
            </a:r>
            <a:r>
              <a:rPr lang="ko"/>
              <a:t>ML (Supervised)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?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pic>
        <p:nvPicPr>
          <p:cNvPr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0" y="1689926"/>
            <a:ext cx="3767780" cy="32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975" y="1701675"/>
            <a:ext cx="4179524" cy="324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0"/>
          <p:cNvSpPr txBox="1"/>
          <p:nvPr/>
        </p:nvSpPr>
        <p:spPr>
          <a:xfrm>
            <a:off x="982200" y="1168050"/>
            <a:ext cx="788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ko" sz="2400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rPr>
              <a:t>Train an AI model with labeled data</a:t>
            </a:r>
            <a:endParaRPr sz="2400">
              <a:solidFill>
                <a:srgbClr val="4A3C3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" name="Google Shape;168;p30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Righteous"/>
                <a:ea typeface="Righteous"/>
                <a:cs typeface="Righteous"/>
                <a:sym typeface="Righteous"/>
              </a:rPr>
              <a:t>What is </a:t>
            </a:r>
            <a:r>
              <a:rPr lang="ko"/>
              <a:t>ML (Unsupervised)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?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575" y="1645300"/>
            <a:ext cx="6157675" cy="329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/>
          <p:nvPr/>
        </p:nvSpPr>
        <p:spPr>
          <a:xfrm>
            <a:off x="982200" y="1168050"/>
            <a:ext cx="788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ko" sz="2400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rPr>
              <a:t>Train an AI model without labeled data</a:t>
            </a:r>
            <a:endParaRPr sz="2400">
              <a:solidFill>
                <a:srgbClr val="4A3C3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6" name="Google Shape;176;p31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375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Computer Vision?</a:t>
            </a:r>
            <a:endParaRPr/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425" y="2328650"/>
            <a:ext cx="6976774" cy="20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8"/>
          <p:cNvSpPr txBox="1">
            <a:spLocks noGrp="1"/>
          </p:cNvSpPr>
          <p:nvPr>
            <p:ph type="body" idx="1"/>
          </p:nvPr>
        </p:nvSpPr>
        <p:spPr>
          <a:xfrm>
            <a:off x="628650" y="1268048"/>
            <a:ext cx="7886700" cy="1961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How does a computer “see”?</a:t>
            </a:r>
            <a:endParaRPr lang="en-US"/>
          </a:p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b="1">
                <a:solidFill>
                  <a:srgbClr val="C00000"/>
                </a:solidFill>
              </a:rPr>
              <a:t>PIXELS, MATH, PATTERN RECOGNITION, EDGE DETECTION, FEATURE EXTRACTION</a:t>
            </a:r>
            <a:endParaRPr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70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Computer Vision?</a:t>
            </a:r>
            <a:endParaRPr/>
          </a:p>
        </p:txBody>
      </p:sp>
      <p:pic>
        <p:nvPicPr>
          <p:cNvPr id="277" name="Google Shape;2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5775" y="916950"/>
            <a:ext cx="4550625" cy="34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9"/>
          <p:cNvSpPr txBox="1">
            <a:spLocks noGrp="1"/>
          </p:cNvSpPr>
          <p:nvPr>
            <p:ph type="body" idx="1"/>
          </p:nvPr>
        </p:nvSpPr>
        <p:spPr>
          <a:xfrm>
            <a:off x="628650" y="1331100"/>
            <a:ext cx="3446700" cy="2481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What are ways a computer inputs and represents data?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b="1">
                <a:solidFill>
                  <a:srgbClr val="C00000"/>
                </a:solidFill>
              </a:rPr>
              <a:t>SENSORS</a:t>
            </a:r>
            <a:endParaRPr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19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ont, graphics, symbol, design&#10;&#10;Description automatically generated">
            <a:extLst>
              <a:ext uri="{FF2B5EF4-FFF2-40B4-BE49-F238E27FC236}">
                <a16:creationId xmlns:a16="http://schemas.microsoft.com/office/drawing/2014/main" id="{820168F4-F8A1-2E15-5A4A-3F879225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955" y="1808796"/>
            <a:ext cx="1745750" cy="1748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0FECC-6CBB-B4CB-2676-E2A7778658B8}"/>
              </a:ext>
            </a:extLst>
          </p:cNvPr>
          <p:cNvSpPr txBox="1"/>
          <p:nvPr/>
        </p:nvSpPr>
        <p:spPr>
          <a:xfrm>
            <a:off x="1102719" y="312574"/>
            <a:ext cx="1182290" cy="3462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>
                <a:solidFill>
                  <a:srgbClr val="C00000"/>
                </a:solidFill>
                <a:latin typeface="Righteous"/>
              </a:rPr>
              <a:t>Input</a:t>
            </a:r>
            <a:endParaRPr lang="en-US" sz="2700" b="1">
              <a:solidFill>
                <a:srgbClr val="C00000"/>
              </a:solidFill>
              <a:latin typeface="Righteous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BA610-88E8-9D7B-4672-058C7FAF8542}"/>
              </a:ext>
            </a:extLst>
          </p:cNvPr>
          <p:cNvSpPr txBox="1"/>
          <p:nvPr/>
        </p:nvSpPr>
        <p:spPr>
          <a:xfrm>
            <a:off x="3537284" y="312573"/>
            <a:ext cx="2069432" cy="3462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>
                <a:solidFill>
                  <a:srgbClr val="C00000"/>
                </a:solidFill>
                <a:latin typeface="Righteous"/>
              </a:rPr>
              <a:t>Storage and Processing</a:t>
            </a:r>
            <a:endParaRPr lang="en-US" sz="2700" b="1">
              <a:solidFill>
                <a:srgbClr val="C00000"/>
              </a:solidFill>
              <a:latin typeface="Righteous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7F844-ED3C-C63D-3C76-3C412481CFC6}"/>
              </a:ext>
            </a:extLst>
          </p:cNvPr>
          <p:cNvSpPr txBox="1"/>
          <p:nvPr/>
        </p:nvSpPr>
        <p:spPr>
          <a:xfrm>
            <a:off x="6747418" y="312573"/>
            <a:ext cx="1868120" cy="3462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>
                <a:solidFill>
                  <a:srgbClr val="C00000"/>
                </a:solidFill>
                <a:latin typeface="Righteous"/>
              </a:rPr>
              <a:t>Output</a:t>
            </a:r>
            <a:endParaRPr lang="en-US" sz="2700" b="1">
              <a:solidFill>
                <a:srgbClr val="C00000"/>
              </a:solidFill>
              <a:latin typeface="Righteous"/>
              <a:cs typeface="Arial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6B658B65-C4F4-97B1-7A7D-6D14D61FB18D}"/>
              </a:ext>
            </a:extLst>
          </p:cNvPr>
          <p:cNvSpPr/>
          <p:nvPr/>
        </p:nvSpPr>
        <p:spPr>
          <a:xfrm>
            <a:off x="2775349" y="2363885"/>
            <a:ext cx="661737" cy="415154"/>
          </a:xfrm>
          <a:prstGeom prst="rightArrow">
            <a:avLst/>
          </a:prstGeom>
          <a:solidFill>
            <a:srgbClr val="801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E6CD922-BB06-1F14-2B75-E8A68E29AE67}"/>
              </a:ext>
            </a:extLst>
          </p:cNvPr>
          <p:cNvSpPr/>
          <p:nvPr/>
        </p:nvSpPr>
        <p:spPr>
          <a:xfrm>
            <a:off x="5840251" y="2363885"/>
            <a:ext cx="661737" cy="415154"/>
          </a:xfrm>
          <a:prstGeom prst="rightArrow">
            <a:avLst/>
          </a:prstGeom>
          <a:solidFill>
            <a:srgbClr val="801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5A3905-7D7B-BFC6-CAFA-990C677C786D}"/>
              </a:ext>
            </a:extLst>
          </p:cNvPr>
          <p:cNvSpPr txBox="1"/>
          <p:nvPr/>
        </p:nvSpPr>
        <p:spPr>
          <a:xfrm>
            <a:off x="6858535" y="2125458"/>
            <a:ext cx="164588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/>
              <a:t>Make a decision &amp;</a:t>
            </a:r>
            <a:endParaRPr lang="en-US" sz="1800">
              <a:cs typeface="Arial"/>
            </a:endParaRPr>
          </a:p>
          <a:p>
            <a:pPr algn="ctr"/>
            <a:r>
              <a:rPr lang="en-US" sz="1800"/>
              <a:t>Solve a problem</a:t>
            </a:r>
          </a:p>
          <a:p>
            <a:pPr algn="ctr"/>
            <a:r>
              <a:rPr lang="en-US" sz="1800"/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467C0-F97D-090E-CB3B-CE386B62F762}"/>
              </a:ext>
            </a:extLst>
          </p:cNvPr>
          <p:cNvSpPr txBox="1"/>
          <p:nvPr/>
        </p:nvSpPr>
        <p:spPr>
          <a:xfrm>
            <a:off x="710112" y="2363886"/>
            <a:ext cx="1870456" cy="415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C00000"/>
                </a:solidFill>
                <a:latin typeface="Nunito"/>
                <a:ea typeface="Verdana"/>
                <a:cs typeface="Verdana" panose="020B0604030504040204" pitchFamily="34" charset="0"/>
              </a:rPr>
              <a:t>SENSORS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70987E-4F91-9216-6027-9AC99F0699BC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2127E1-7F2E-E94F-B85D-ABA6730BF4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84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ighteous"/>
                <a:ea typeface="Righteous"/>
                <a:cs typeface="Righteous"/>
                <a:sym typeface="Righteous"/>
              </a:rPr>
              <a:t>What is NLP?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12" name="Google Shape;212;p36"/>
          <p:cNvSpPr txBox="1">
            <a:spLocks noGrp="1"/>
          </p:cNvSpPr>
          <p:nvPr>
            <p:ph type="body" idx="1"/>
          </p:nvPr>
        </p:nvSpPr>
        <p:spPr>
          <a:xfrm>
            <a:off x="628650" y="1286650"/>
            <a:ext cx="7886700" cy="2999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/>
              <a:t>When you think of NLP, who or what do you think of?</a:t>
            </a:r>
            <a:endParaRPr sz="2400"/>
          </a:p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NLP is the branch of AI that helps computers detect, understand, interpret, and manipulate </a:t>
            </a:r>
            <a:r>
              <a:rPr lang="en" sz="2400">
                <a:solidFill>
                  <a:schemeClr val="lt1"/>
                </a:solidFill>
                <a:highlight>
                  <a:srgbClr val="85200C"/>
                </a:highlight>
              </a:rPr>
              <a:t>human language</a:t>
            </a:r>
            <a:r>
              <a:rPr lang="en" sz="2400"/>
              <a:t> in ways that are context aware.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41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r>
              <a:rPr lang="en-US" altLang="ko" sz="3200"/>
              <a:t>Importance of Understanding about AI</a:t>
            </a:r>
          </a:p>
        </p:txBody>
      </p:sp>
      <p:sp>
        <p:nvSpPr>
          <p:cNvPr id="214" name="Google Shape;214;p29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27</a:t>
            </a:fld>
            <a:endParaRPr/>
          </a:p>
        </p:txBody>
      </p:sp>
      <p:sp>
        <p:nvSpPr>
          <p:cNvPr id="5" name="Google Shape;213;p29">
            <a:extLst>
              <a:ext uri="{FF2B5EF4-FFF2-40B4-BE49-F238E27FC236}">
                <a16:creationId xmlns:a16="http://schemas.microsoft.com/office/drawing/2014/main" id="{3DF38388-B1FA-EF01-96CE-377ABD40B66B}"/>
              </a:ext>
            </a:extLst>
          </p:cNvPr>
          <p:cNvSpPr txBox="1">
            <a:spLocks/>
          </p:cNvSpPr>
          <p:nvPr/>
        </p:nvSpPr>
        <p:spPr>
          <a:xfrm>
            <a:off x="628597" y="1120424"/>
            <a:ext cx="8113106" cy="30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•"/>
              <a:defRPr sz="19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•"/>
              <a:defRPr sz="16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•"/>
              <a:defRPr sz="13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•"/>
              <a:defRPr sz="11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•"/>
              <a:defRPr sz="11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•"/>
              <a:defRPr sz="11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•"/>
              <a:defRPr sz="11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•"/>
              <a:defRPr sz="11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300"/>
              <a:buFont typeface="Nunito"/>
              <a:buChar char="•"/>
              <a:defRPr sz="1100" b="0" i="0" u="none" strike="noStrike" cap="none">
                <a:solidFill>
                  <a:srgbClr val="4A3C3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-374650">
              <a:lnSpc>
                <a:spcPct val="100000"/>
              </a:lnSpc>
              <a:buSzPts val="2300"/>
            </a:pPr>
            <a:r>
              <a:rPr lang="en-US" altLang="ko" sz="2300">
                <a:solidFill>
                  <a:schemeClr val="dk1"/>
                </a:solidFill>
              </a:rPr>
              <a:t>Why does it matter to "learn and understand about AI"? </a:t>
            </a:r>
            <a:endParaRPr lang="en-US">
              <a:solidFill>
                <a:schemeClr val="dk1"/>
              </a:solidFill>
            </a:endParaRPr>
          </a:p>
          <a:p>
            <a:pPr lvl="1">
              <a:lnSpc>
                <a:spcPct val="100000"/>
              </a:lnSpc>
              <a:buSzPts val="2300"/>
              <a:buFont typeface="Courier New"/>
              <a:buChar char="o"/>
            </a:pPr>
            <a:r>
              <a:rPr lang="en-US" altLang="ko" sz="1900">
                <a:solidFill>
                  <a:schemeClr val="tx1"/>
                </a:solidFill>
              </a:rPr>
              <a:t>AI All Around Us</a:t>
            </a:r>
          </a:p>
          <a:p>
            <a:pPr lvl="2">
              <a:lnSpc>
                <a:spcPct val="100000"/>
              </a:lnSpc>
              <a:buSzPts val="2300"/>
            </a:pPr>
            <a:r>
              <a:rPr lang="en-US" sz="1700">
                <a:solidFill>
                  <a:schemeClr val="tx1"/>
                </a:solidFill>
              </a:rPr>
              <a:t>Important to understand what AI is to effectively interact with AI technologies in our daily experiences where AI is commonplace</a:t>
            </a:r>
          </a:p>
          <a:p>
            <a:pPr lvl="2">
              <a:lnSpc>
                <a:spcPct val="100000"/>
              </a:lnSpc>
              <a:buSzPts val="2300"/>
            </a:pPr>
            <a:r>
              <a:rPr lang="en-US" sz="1700">
                <a:solidFill>
                  <a:schemeClr val="tx1"/>
                </a:solidFill>
              </a:rPr>
              <a:t>Broaden more opportunities not just enhance efficiency in current fields, but also unlock future career pathways</a:t>
            </a:r>
          </a:p>
          <a:p>
            <a:pPr marL="1060450" lvl="2" indent="0">
              <a:lnSpc>
                <a:spcPct val="100000"/>
              </a:lnSpc>
              <a:buSzPts val="2300"/>
              <a:buNone/>
            </a:pPr>
            <a:endParaRPr lang="en-US" sz="1700">
              <a:solidFill>
                <a:schemeClr val="tx1"/>
              </a:solidFill>
            </a:endParaRPr>
          </a:p>
          <a:p>
            <a:pPr marL="1060450" lvl="2" indent="0">
              <a:lnSpc>
                <a:spcPct val="100000"/>
              </a:lnSpc>
              <a:buSzPts val="2300"/>
              <a:buNone/>
            </a:pPr>
            <a:r>
              <a:rPr lang="en-US" sz="1700">
                <a:solidFill>
                  <a:schemeClr val="tx1"/>
                </a:solidFill>
              </a:rPr>
              <a:t>Exposure to learning about AI would be beneficial for both students as well as teachers </a:t>
            </a:r>
            <a:r>
              <a:rPr lang="en-US" sz="1700">
                <a:solidFill>
                  <a:srgbClr val="C00000"/>
                </a:solidFill>
              </a:rPr>
              <a:t>(</a:t>
            </a:r>
            <a:r>
              <a:rPr lang="en-US" sz="1700" b="1">
                <a:solidFill>
                  <a:srgbClr val="C00000"/>
                </a:solidFill>
              </a:rPr>
              <a:t>AI Literacy)</a:t>
            </a:r>
            <a:endParaRPr lang="en-US"/>
          </a:p>
          <a:p>
            <a:pPr marL="1060450" lvl="2" indent="0">
              <a:lnSpc>
                <a:spcPct val="100000"/>
              </a:lnSpc>
              <a:buSzPts val="2300"/>
              <a:buNone/>
            </a:pPr>
            <a:endParaRPr lang="en-US" sz="1700" b="1">
              <a:solidFill>
                <a:srgbClr val="C00000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C581C97-36B2-105A-2B21-B4EA8DEAF50B}"/>
              </a:ext>
            </a:extLst>
          </p:cNvPr>
          <p:cNvSpPr/>
          <p:nvPr/>
        </p:nvSpPr>
        <p:spPr>
          <a:xfrm>
            <a:off x="1187014" y="3382859"/>
            <a:ext cx="344465" cy="20354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3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>
            <a:spLocks noGrp="1"/>
          </p:cNvSpPr>
          <p:nvPr>
            <p:ph type="ctrTitle"/>
          </p:nvPr>
        </p:nvSpPr>
        <p:spPr>
          <a:xfrm>
            <a:off x="520820" y="2151212"/>
            <a:ext cx="8231165" cy="857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Activity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 1. </a:t>
            </a: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Train</a:t>
            </a:r>
            <a:r>
              <a:rPr lang="ko" altLang="en-US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Binary</a:t>
            </a:r>
            <a:r>
              <a:rPr lang="ko" altLang="en-US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Classification</a:t>
            </a:r>
            <a:r>
              <a:rPr lang="ko" altLang="en-US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AI</a:t>
            </a:r>
            <a:r>
              <a:rPr lang="ko" altLang="en-US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Model</a:t>
            </a:r>
            <a:r>
              <a:rPr lang="ko" altLang="en-US">
                <a:latin typeface="Righteous"/>
                <a:ea typeface="Righteous"/>
                <a:cs typeface="Righteous"/>
                <a:sym typeface="Righteous"/>
              </a:rPr>
              <a:t> </a:t>
            </a:r>
            <a:endParaRPr lang="ko" altLang="en-US">
              <a:latin typeface="Righteous"/>
              <a:ea typeface="Righteous"/>
              <a:cs typeface="Righteous"/>
            </a:endParaRPr>
          </a:p>
        </p:txBody>
      </p:sp>
      <p:sp>
        <p:nvSpPr>
          <p:cNvPr id="235" name="Google Shape;235;p32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38ED33-58B0-E81D-DA84-7647D248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Comic Sans MS"/>
              </a:rPr>
              <a:t>Binary Classification AI Model</a:t>
            </a:r>
            <a:endParaRPr lang="en-US" sz="3600" b="0">
              <a:latin typeface="Comic Sans M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3E166-96B0-0168-5142-9975F53D6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/>
              <a:t>We often want to know if s</a:t>
            </a:r>
            <a:r>
              <a:rPr lang="en-US" sz="2100" b="1">
                <a:solidFill>
                  <a:srgbClr val="C00000"/>
                </a:solidFill>
              </a:rPr>
              <a:t>omething belongs to one group or another</a:t>
            </a:r>
            <a:r>
              <a:rPr lang="en-US" sz="2100"/>
              <a:t>. For example:</a:t>
            </a:r>
          </a:p>
          <a:p>
            <a:r>
              <a:rPr lang="en-US" sz="2100"/>
              <a:t>Poisonous vs Non-poisonous</a:t>
            </a:r>
          </a:p>
          <a:p>
            <a:r>
              <a:rPr lang="en-US" sz="2100"/>
              <a:t>Recyclable vs Trash</a:t>
            </a:r>
          </a:p>
          <a:p>
            <a:r>
              <a:rPr lang="en-US" sz="2100"/>
              <a:t>Legal vs Illegal</a:t>
            </a:r>
          </a:p>
          <a:p>
            <a:endParaRPr lang="en-US" sz="2100"/>
          </a:p>
          <a:p>
            <a:pPr marL="0" indent="0">
              <a:buNone/>
            </a:pPr>
            <a:r>
              <a:rPr lang="en-US" sz="2100" i="1"/>
              <a:t>Note: Somethings are easier to classify than others and </a:t>
            </a:r>
            <a:r>
              <a:rPr lang="en-US" sz="2100" i="1">
                <a:solidFill>
                  <a:srgbClr val="C00000"/>
                </a:solidFill>
              </a:rPr>
              <a:t>not all classification problems are binary</a:t>
            </a:r>
            <a:r>
              <a:rPr lang="en-US" sz="2100" i="1"/>
              <a:t>.</a:t>
            </a:r>
          </a:p>
          <a:p>
            <a:endParaRPr lang="en-US" sz="2100"/>
          </a:p>
          <a:p>
            <a:endParaRPr lang="en-US" sz="2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7DE04-8402-686B-CAC7-24D65098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885FEA4A-1D93-4190-5CD8-7237114F7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>
            <a:extLst>
              <a:ext uri="{FF2B5EF4-FFF2-40B4-BE49-F238E27FC236}">
                <a16:creationId xmlns:a16="http://schemas.microsoft.com/office/drawing/2014/main" id="{E8B1C4AB-E534-D137-CE15-5756295797E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8650" y="2000250"/>
            <a:ext cx="7886700" cy="857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Righteous"/>
                <a:ea typeface="Righteous"/>
                <a:cs typeface="Righteous"/>
                <a:sym typeface="Righteous"/>
              </a:rPr>
              <a:t>Introductions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194" name="Google Shape;194;p26">
            <a:extLst>
              <a:ext uri="{FF2B5EF4-FFF2-40B4-BE49-F238E27FC236}">
                <a16:creationId xmlns:a16="http://schemas.microsoft.com/office/drawing/2014/main" id="{549526DF-4AA5-F2B4-E580-2741E0D679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301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38EA1-1FF5-47E2-0ED7-F93742CAF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B8F77C-9889-65F9-B08D-A755471A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Comic Sans MS"/>
              </a:rPr>
              <a:t>Benefits of using the binary model in K-12 context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7EBC4-B44B-A5B1-63EA-05F244280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100" b="1">
                <a:solidFill>
                  <a:srgbClr val="C00000"/>
                </a:solidFill>
              </a:rPr>
              <a:t>Simplifies AI Concepts for Young Learners</a:t>
            </a:r>
            <a:endParaRPr lang="en-US" b="1">
              <a:solidFill>
                <a:srgbClr val="C00000"/>
              </a:solidFill>
            </a:endParaRPr>
          </a:p>
          <a:p>
            <a:pPr marL="342900" indent="-342900"/>
            <a:r>
              <a:rPr lang="en-US" sz="2100"/>
              <a:t>Binary classification follows a </a:t>
            </a:r>
            <a:r>
              <a:rPr lang="en-US" sz="2100" b="1">
                <a:solidFill>
                  <a:srgbClr val="C00000"/>
                </a:solidFill>
              </a:rPr>
              <a:t>straightforward yes/no or true/false structure, making it easier for young students to grasp</a:t>
            </a:r>
            <a:r>
              <a:rPr lang="en-US" sz="2100"/>
              <a:t>.</a:t>
            </a:r>
            <a:endParaRPr lang="en-US"/>
          </a:p>
          <a:p>
            <a:pPr indent="0">
              <a:buNone/>
            </a:pPr>
            <a:r>
              <a:rPr lang="en-US" sz="2100" b="1">
                <a:solidFill>
                  <a:srgbClr val="C00000"/>
                </a:solidFill>
              </a:rPr>
              <a:t>Hands-on Learning with Real-World Applications</a:t>
            </a:r>
            <a:endParaRPr lang="en-US" b="1">
              <a:solidFill>
                <a:srgbClr val="C00000"/>
              </a:solidFill>
            </a:endParaRPr>
          </a:p>
          <a:p>
            <a:pPr marL="342900" indent="-342900"/>
            <a:r>
              <a:rPr lang="en-US" sz="2100"/>
              <a:t>Students can </a:t>
            </a:r>
            <a:r>
              <a:rPr lang="en-US" sz="2100" b="1">
                <a:solidFill>
                  <a:srgbClr val="C00000"/>
                </a:solidFill>
              </a:rPr>
              <a:t>build simple AI projects</a:t>
            </a:r>
            <a:r>
              <a:rPr lang="en-US" sz="2100"/>
              <a:t> using binary classification, such as identifying spam emails or predicting whether a sentence is positive or negative.</a:t>
            </a:r>
            <a:endParaRPr lang="en-US"/>
          </a:p>
          <a:p>
            <a:endParaRPr lang="en-US" sz="2100"/>
          </a:p>
          <a:p>
            <a:endParaRPr lang="en-US" sz="2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29BF2-4F58-7F24-802B-834D29DA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52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image icon png vector - Pixsector">
            <a:extLst>
              <a:ext uri="{FF2B5EF4-FFF2-40B4-BE49-F238E27FC236}">
                <a16:creationId xmlns:a16="http://schemas.microsoft.com/office/drawing/2014/main" id="{73403EE9-B365-2483-243D-28D9CC7A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23" y="1486417"/>
            <a:ext cx="1099938" cy="10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38ED33-58B0-E81D-DA84-7647D248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C00000"/>
                </a:solidFill>
                <a:latin typeface="Comic Sans MS"/>
              </a:rPr>
              <a:t>AI Classification Machine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7DE04-8402-686B-CAC7-24D65098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31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8D3F0-1941-C31B-43F7-034123D56C2E}"/>
              </a:ext>
            </a:extLst>
          </p:cNvPr>
          <p:cNvSpPr txBox="1"/>
          <p:nvPr/>
        </p:nvSpPr>
        <p:spPr>
          <a:xfrm>
            <a:off x="1648553" y="3979337"/>
            <a:ext cx="1078325" cy="11849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rgbClr val="C00000"/>
                </a:solidFill>
                <a:latin typeface="Verdana"/>
                <a:ea typeface="Verdana"/>
                <a:cs typeface="Verdana" panose="020B0604030504040204" pitchFamily="34" charset="0"/>
              </a:rPr>
              <a:t>Input</a:t>
            </a:r>
          </a:p>
          <a:p>
            <a:pPr algn="ctr"/>
            <a:r>
              <a:rPr lang="en-US" sz="1000">
                <a:latin typeface="Verdana"/>
                <a:ea typeface="Verdana"/>
                <a:cs typeface="Verdana" panose="020B0604030504040204" pitchFamily="34" charset="0"/>
              </a:rPr>
              <a:t>Image</a:t>
            </a:r>
          </a:p>
          <a:p>
            <a:pPr algn="ctr"/>
            <a:r>
              <a:rPr lang="en-US" sz="1000">
                <a:latin typeface="Verdana"/>
                <a:ea typeface="Verdana"/>
                <a:cs typeface="Verdana" panose="020B0604030504040204" pitchFamily="34" charset="0"/>
              </a:rPr>
              <a:t>Sound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000">
                <a:latin typeface="Verdana"/>
                <a:ea typeface="Verdana"/>
                <a:cs typeface="Verdana" panose="020B0604030504040204" pitchFamily="34" charset="0"/>
              </a:rPr>
              <a:t>Pose</a:t>
            </a:r>
          </a:p>
          <a:p>
            <a:pPr algn="ctr"/>
            <a:r>
              <a:rPr lang="en-US" sz="1000">
                <a:latin typeface="Verdana"/>
                <a:ea typeface="Verdana"/>
                <a:cs typeface="Verdana" panose="020B0604030504040204" pitchFamily="34" charset="0"/>
              </a:rPr>
              <a:t>for </a:t>
            </a:r>
            <a:r>
              <a:rPr lang="en-US" sz="1000" b="1">
                <a:solidFill>
                  <a:srgbClr val="C00000"/>
                </a:solidFill>
                <a:latin typeface="Verdana"/>
                <a:ea typeface="Verdana"/>
                <a:cs typeface="Verdana" panose="020B0604030504040204" pitchFamily="34" charset="0"/>
              </a:rPr>
              <a:t>training AI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3D5A1-2B9B-8E04-5E58-172186561904}"/>
              </a:ext>
            </a:extLst>
          </p:cNvPr>
          <p:cNvSpPr txBox="1"/>
          <p:nvPr/>
        </p:nvSpPr>
        <p:spPr>
          <a:xfrm>
            <a:off x="6694792" y="3979336"/>
            <a:ext cx="1315058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rgbClr val="C00000"/>
                </a:solidFill>
                <a:latin typeface="Verdana"/>
                <a:ea typeface="Verdana"/>
                <a:cs typeface="Verdana" panose="020B0604030504040204" pitchFamily="34" charset="0"/>
              </a:rPr>
              <a:t>Output</a:t>
            </a:r>
          </a:p>
          <a:p>
            <a:pPr algn="ctr"/>
            <a:r>
              <a:rPr lang="en-US" sz="1000" b="1">
                <a:solidFill>
                  <a:srgbClr val="C00000"/>
                </a:solidFill>
                <a:latin typeface="Verdana"/>
                <a:ea typeface="Verdana"/>
              </a:rPr>
              <a:t>Actuators</a:t>
            </a:r>
            <a:endParaRPr lang="en-US" b="1">
              <a:solidFill>
                <a:srgbClr val="C00000"/>
              </a:solidFill>
              <a:latin typeface="Aptos" panose="02110004020202020204"/>
              <a:ea typeface="Verdana"/>
            </a:endParaRPr>
          </a:p>
          <a:p>
            <a:pPr algn="ctr"/>
            <a:r>
              <a:rPr lang="en-US" sz="1000">
                <a:latin typeface="Verdana"/>
                <a:ea typeface="Verdana"/>
              </a:rPr>
              <a:t>(Servomotor, LED Light, </a:t>
            </a:r>
            <a:r>
              <a:rPr lang="en-US" sz="1000" err="1">
                <a:latin typeface="Verdana"/>
                <a:ea typeface="Verdana"/>
              </a:rPr>
              <a:t>etc</a:t>
            </a:r>
            <a:r>
              <a:rPr lang="en-US" sz="1000">
                <a:latin typeface="Verdana"/>
                <a:ea typeface="Verdana"/>
              </a:rPr>
              <a:t>)</a:t>
            </a:r>
          </a:p>
        </p:txBody>
      </p:sp>
      <p:pic>
        <p:nvPicPr>
          <p:cNvPr id="2050" name="Picture 2" descr="Micro Bit Icons - Free SVG &amp; PNG Micro Bit Images - Noun Project">
            <a:extLst>
              <a:ext uri="{FF2B5EF4-FFF2-40B4-BE49-F238E27FC236}">
                <a16:creationId xmlns:a16="http://schemas.microsoft.com/office/drawing/2014/main" id="{D9B6BA98-217F-B1BF-5F6E-FC0E342B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30" y="3054367"/>
            <a:ext cx="1094126" cy="109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ed - Free electronics icons">
            <a:extLst>
              <a:ext uri="{FF2B5EF4-FFF2-40B4-BE49-F238E27FC236}">
                <a16:creationId xmlns:a16="http://schemas.microsoft.com/office/drawing/2014/main" id="{4ECE1D5A-422D-181E-5824-1179D11D5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25" y="2337159"/>
            <a:ext cx="716462" cy="71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 picture containing font, graphics, symbol, design&#10;&#10;Description automatically generated">
            <a:extLst>
              <a:ext uri="{FF2B5EF4-FFF2-40B4-BE49-F238E27FC236}">
                <a16:creationId xmlns:a16="http://schemas.microsoft.com/office/drawing/2014/main" id="{C5C4AA03-B658-7229-F456-58380E017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30" y="1122137"/>
            <a:ext cx="1094126" cy="109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AD79B-6229-90A5-111F-504C8C756C41}"/>
              </a:ext>
            </a:extLst>
          </p:cNvPr>
          <p:cNvSpPr txBox="1"/>
          <p:nvPr/>
        </p:nvSpPr>
        <p:spPr>
          <a:xfrm>
            <a:off x="3926218" y="3979337"/>
            <a:ext cx="1914981" cy="7232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rgbClr val="C00000"/>
                </a:solidFill>
                <a:latin typeface="Verdana"/>
                <a:ea typeface="Verdana"/>
                <a:cs typeface="Verdana" panose="020B0604030504040204" pitchFamily="34" charset="0"/>
              </a:rPr>
              <a:t>Processing</a:t>
            </a:r>
          </a:p>
          <a:p>
            <a:pPr algn="ctr"/>
            <a:r>
              <a:rPr lang="en-US" sz="1000">
                <a:latin typeface="Verdana"/>
                <a:ea typeface="Verdana"/>
                <a:cs typeface="Verdana" panose="020B0604030504040204" pitchFamily="34" charset="0"/>
              </a:rPr>
              <a:t>AI +Programming + </a:t>
            </a:r>
            <a:r>
              <a:rPr lang="en-US" sz="1000" err="1">
                <a:latin typeface="Verdana"/>
                <a:ea typeface="Verdana"/>
                <a:cs typeface="Verdana" panose="020B0604030504040204" pitchFamily="34" charset="0"/>
              </a:rPr>
              <a:t>Micro:bit</a:t>
            </a:r>
            <a:endParaRPr lang="en-US" sz="1013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AC4E090-B9BC-F295-DE1F-FDD60FCDE7B3}"/>
              </a:ext>
            </a:extLst>
          </p:cNvPr>
          <p:cNvSpPr/>
          <p:nvPr/>
        </p:nvSpPr>
        <p:spPr>
          <a:xfrm>
            <a:off x="3193603" y="2553245"/>
            <a:ext cx="733806" cy="36347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C271347-06B8-A0EF-E99A-069754759F94}"/>
              </a:ext>
            </a:extLst>
          </p:cNvPr>
          <p:cNvSpPr/>
          <p:nvPr/>
        </p:nvSpPr>
        <p:spPr>
          <a:xfrm>
            <a:off x="5617955" y="2553245"/>
            <a:ext cx="733806" cy="36347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6" name="Picture 5" descr="블랙, 어둠이(가) 표시된 사진&#10;&#10;자동 생성된 설명">
            <a:extLst>
              <a:ext uri="{FF2B5EF4-FFF2-40B4-BE49-F238E27FC236}">
                <a16:creationId xmlns:a16="http://schemas.microsoft.com/office/drawing/2014/main" id="{1B3DF022-2B1B-6B89-B386-725F579EE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162" y="2279801"/>
            <a:ext cx="876300" cy="885825"/>
          </a:xfrm>
          <a:prstGeom prst="rect">
            <a:avLst/>
          </a:prstGeom>
        </p:spPr>
      </p:pic>
      <p:pic>
        <p:nvPicPr>
          <p:cNvPr id="8" name="Picture 8" descr="A picture containing font, graphics, symbol, design&#10;&#10;Description automatically generated">
            <a:extLst>
              <a:ext uri="{FF2B5EF4-FFF2-40B4-BE49-F238E27FC236}">
                <a16:creationId xmlns:a16="http://schemas.microsoft.com/office/drawing/2014/main" id="{02FEB8D6-0849-D118-266E-57EA631E4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37" y="2782208"/>
            <a:ext cx="1094126" cy="109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9">
            <a:extLst>
              <a:ext uri="{FF2B5EF4-FFF2-40B4-BE49-F238E27FC236}">
                <a16:creationId xmlns:a16="http://schemas.microsoft.com/office/drawing/2014/main" id="{1126D2C0-A068-FCE8-E0B6-2B0BAD996770}"/>
              </a:ext>
            </a:extLst>
          </p:cNvPr>
          <p:cNvSpPr/>
          <p:nvPr/>
        </p:nvSpPr>
        <p:spPr>
          <a:xfrm rot="5400000">
            <a:off x="2089157" y="2487477"/>
            <a:ext cx="302913" cy="28183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91C5CB-E83D-773C-9AB0-E8ABA6EE3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279" y="1670957"/>
            <a:ext cx="694872" cy="703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59829F-7D0A-15CD-494B-B0C8B4FEF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387" y="1648278"/>
            <a:ext cx="726622" cy="749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EB383-8DBA-00CF-8F50-CA7C349BA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9493" y="2360385"/>
            <a:ext cx="713014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63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38ED33-58B0-E81D-DA84-7647D248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Comic Sans MS"/>
              </a:rPr>
              <a:t>What we will do…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3E166-96B0-0168-5142-9975F53D6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/>
              <a:t>Create an AI model</a:t>
            </a:r>
          </a:p>
          <a:p>
            <a:r>
              <a:rPr lang="en-US" sz="2100"/>
              <a:t>Build</a:t>
            </a:r>
          </a:p>
          <a:p>
            <a:r>
              <a:rPr lang="en-US" sz="2100"/>
              <a:t>Code</a:t>
            </a:r>
          </a:p>
          <a:p>
            <a:r>
              <a:rPr lang="en-US" sz="2100"/>
              <a:t>Connect the AI model to the </a:t>
            </a:r>
            <a:r>
              <a:rPr lang="en-US" sz="2100" err="1"/>
              <a:t>Micro:bit</a:t>
            </a:r>
            <a:endParaRPr lang="en-US" sz="2100"/>
          </a:p>
          <a:p>
            <a:r>
              <a:rPr lang="en-US" sz="2100"/>
              <a:t>Test</a:t>
            </a:r>
          </a:p>
          <a:p>
            <a:r>
              <a:rPr lang="en-US" sz="2100"/>
              <a:t>Share</a:t>
            </a:r>
          </a:p>
          <a:p>
            <a:endParaRPr lang="en-US" sz="2100"/>
          </a:p>
          <a:p>
            <a:endParaRPr lang="en-US" sz="2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7DE04-8402-686B-CAC7-24D65098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87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7E87-F141-D83E-CE71-C52C4A76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282304"/>
            <a:ext cx="7138988" cy="184019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Comic Sans MS"/>
              </a:rPr>
              <a:t>Creating an AI model with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65667-33FD-DED8-2E90-53A9DFF3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35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45D29-F4E3-8854-A8CA-5694E3345B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/>
              <a:t>It starts with a…</a:t>
            </a:r>
          </a:p>
          <a:p>
            <a:pPr marL="0" indent="0" algn="ctr">
              <a:buNone/>
            </a:pPr>
            <a:r>
              <a:rPr lang="en-US" sz="4500" b="1">
                <a:solidFill>
                  <a:schemeClr val="accent4"/>
                </a:solidFill>
                <a:latin typeface="Comic Sans MS"/>
              </a:rPr>
              <a:t>GOAL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08CFB-07B2-3998-26AE-3FB539F299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100"/>
              <a:t>Understanding the goal will help to </a:t>
            </a:r>
            <a:r>
              <a:rPr lang="en-US" sz="2100" b="1">
                <a:solidFill>
                  <a:schemeClr val="accent4"/>
                </a:solidFill>
              </a:rPr>
              <a:t>identify the </a:t>
            </a:r>
            <a:r>
              <a:rPr lang="en-US" sz="2100" b="1" u="sng">
                <a:solidFill>
                  <a:schemeClr val="accent4"/>
                </a:solidFill>
              </a:rPr>
              <a:t>type</a:t>
            </a:r>
            <a:r>
              <a:rPr lang="en-US" sz="2100" b="1">
                <a:solidFill>
                  <a:schemeClr val="accent4"/>
                </a:solidFill>
              </a:rPr>
              <a:t> and </a:t>
            </a:r>
            <a:r>
              <a:rPr lang="en-US" sz="2100" b="1" u="sng">
                <a:solidFill>
                  <a:schemeClr val="accent4"/>
                </a:solidFill>
              </a:rPr>
              <a:t>content</a:t>
            </a:r>
            <a:r>
              <a:rPr lang="en-US" sz="2100" b="1">
                <a:solidFill>
                  <a:schemeClr val="accent4"/>
                </a:solidFill>
              </a:rPr>
              <a:t> of the data</a:t>
            </a:r>
            <a:r>
              <a:rPr lang="en-US" sz="2100"/>
              <a:t> needed, the analysis approach, and how to measure success.</a:t>
            </a:r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/>
              <a:pPr algn="r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F0A060-0112-EF81-90CB-AA773629AE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/>
              <a:t>Then comes the…</a:t>
            </a:r>
          </a:p>
          <a:p>
            <a:pPr marL="0" indent="0" algn="ctr">
              <a:buNone/>
            </a:pPr>
            <a:r>
              <a:rPr lang="en-US" sz="4500" b="1">
                <a:solidFill>
                  <a:schemeClr val="accent4"/>
                </a:solidFill>
                <a:latin typeface="Comic Sans MS"/>
              </a:rPr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629A8-260F-5CD4-E965-16D3BB9E35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>
                <a:solidFill>
                  <a:schemeClr val="accent4"/>
                </a:solidFill>
              </a:rPr>
              <a:t>Types of data:</a:t>
            </a:r>
          </a:p>
          <a:p>
            <a:pPr marL="0" indent="0" algn="ctr">
              <a:buNone/>
            </a:pPr>
            <a:r>
              <a:rPr lang="en-US" sz="2100"/>
              <a:t>Numerical/Categorical</a:t>
            </a:r>
          </a:p>
          <a:p>
            <a:pPr marL="0" indent="0" algn="ctr">
              <a:buNone/>
            </a:pPr>
            <a:r>
              <a:rPr lang="en-US" sz="2100"/>
              <a:t>Text</a:t>
            </a:r>
          </a:p>
          <a:p>
            <a:pPr marL="0" indent="0" algn="ctr">
              <a:buNone/>
            </a:pPr>
            <a:r>
              <a:rPr lang="en-US" sz="2100"/>
              <a:t>Images</a:t>
            </a:r>
          </a:p>
          <a:p>
            <a:pPr marL="0" indent="0" algn="ctr">
              <a:buNone/>
            </a:pPr>
            <a:r>
              <a:rPr lang="en-US" sz="2100"/>
              <a:t>Audio/Video</a:t>
            </a:r>
          </a:p>
          <a:p>
            <a:pPr marL="0" indent="0" algn="ctr">
              <a:buNone/>
            </a:pPr>
            <a:r>
              <a:rPr lang="en-US" sz="2100"/>
              <a:t>Almost anything that can be digitized</a:t>
            </a:r>
          </a:p>
        </p:txBody>
      </p:sp>
      <p:sp>
        <p:nvSpPr>
          <p:cNvPr id="145" name="Google Shape;145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/>
              <a:pPr algn="r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5AE11C-3A8B-DB24-0308-44445A26C4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/>
              <a:t>If the goal is…</a:t>
            </a:r>
          </a:p>
          <a:p>
            <a:pPr marL="0" indent="0" algn="ctr">
              <a:buNone/>
            </a:pPr>
            <a:r>
              <a:rPr lang="en-US" sz="1800"/>
              <a:t>To build a pet door that will only allow your pets through.</a:t>
            </a:r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indent="0" algn="ctr">
              <a:buNone/>
            </a:pPr>
            <a:endParaRPr lang="en-US" sz="1400"/>
          </a:p>
          <a:p>
            <a:pPr marL="0" indent="0" algn="ctr">
              <a:buNone/>
            </a:pPr>
            <a:r>
              <a:rPr lang="en-US" sz="1800"/>
              <a:t>What type of data do you need? </a:t>
            </a:r>
          </a:p>
          <a:p>
            <a:pPr marL="0" indent="0" algn="ctr">
              <a:buNone/>
            </a:pPr>
            <a:r>
              <a:rPr lang="en-US" sz="1800"/>
              <a:t>What should that data contain?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6F884-1E81-77E8-29C0-F97C17B14A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/>
              <a:pPr algn="r"/>
              <a:t>36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FDFB40-EA26-C3B8-F46C-375F3EF473FC}"/>
              </a:ext>
            </a:extLst>
          </p:cNvPr>
          <p:cNvGrpSpPr/>
          <p:nvPr/>
        </p:nvGrpSpPr>
        <p:grpSpPr>
          <a:xfrm>
            <a:off x="5044239" y="1569300"/>
            <a:ext cx="3471111" cy="2822012"/>
            <a:chOff x="6725652" y="1771559"/>
            <a:chExt cx="4628148" cy="3762683"/>
          </a:xfrm>
        </p:grpSpPr>
        <p:sp>
          <p:nvSpPr>
            <p:cNvPr id="110" name="Google Shape;110;p17"/>
            <p:cNvSpPr txBox="1"/>
            <p:nvPr/>
          </p:nvSpPr>
          <p:spPr>
            <a:xfrm>
              <a:off x="6725652" y="4293842"/>
              <a:ext cx="4628148" cy="12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500" i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Images of our pets.</a:t>
              </a:r>
              <a:endPara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111" name="Google Shape;111;p17"/>
            <p:cNvPicPr preferRelativeResize="0"/>
            <p:nvPr/>
          </p:nvPicPr>
          <p:blipFill rotWithShape="1">
            <a:blip r:embed="rId3">
              <a:alphaModFix/>
            </a:blip>
            <a:srcRect t="8935" b="8935"/>
            <a:stretch/>
          </p:blipFill>
          <p:spPr>
            <a:xfrm>
              <a:off x="6725652" y="1790389"/>
              <a:ext cx="2413755" cy="2413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 rotWithShape="1">
            <a:blip r:embed="rId4">
              <a:alphaModFix/>
            </a:blip>
            <a:srcRect t="9961" b="9961"/>
            <a:stretch/>
          </p:blipFill>
          <p:spPr>
            <a:xfrm>
              <a:off x="8972368" y="1771559"/>
              <a:ext cx="2381432" cy="24137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PetSafe Extreme Weather Sliding Glass Pet Door , Large">
            <a:extLst>
              <a:ext uri="{FF2B5EF4-FFF2-40B4-BE49-F238E27FC236}">
                <a16:creationId xmlns:a16="http://schemas.microsoft.com/office/drawing/2014/main" id="{A766042B-11D0-819F-1620-4389C806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65" y="1583422"/>
            <a:ext cx="1796201" cy="17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2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5AE11C-3A8B-DB24-0308-44445A26C4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/>
              <a:t>I</a:t>
            </a:r>
            <a:r>
              <a:rPr lang="en-US" sz="1800"/>
              <a:t>f the goal is…</a:t>
            </a:r>
          </a:p>
          <a:p>
            <a:pPr marL="0" indent="0" algn="ctr">
              <a:buNone/>
            </a:pPr>
            <a:r>
              <a:rPr lang="en-US" sz="1800"/>
              <a:t>To build a system that suggest improvements to your posture when you work out…</a:t>
            </a:r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indent="0" algn="ctr">
              <a:buNone/>
            </a:pPr>
            <a:endParaRPr lang="en-US" sz="1400"/>
          </a:p>
          <a:p>
            <a:pPr marL="0" indent="0" algn="ctr">
              <a:buNone/>
            </a:pPr>
            <a:r>
              <a:rPr lang="en-US" sz="1800"/>
              <a:t>What type of data do you need? </a:t>
            </a:r>
          </a:p>
          <a:p>
            <a:pPr marL="0" indent="0" algn="ctr">
              <a:buNone/>
            </a:pPr>
            <a:r>
              <a:rPr lang="en-US" sz="1800"/>
              <a:t>What should that data contain?</a:t>
            </a:r>
          </a:p>
        </p:txBody>
      </p:sp>
      <p:pic>
        <p:nvPicPr>
          <p:cNvPr id="6" name="Content Placeholder 5" descr="A person and person doing squats&#10;&#10;Description automatically generated">
            <a:extLst>
              <a:ext uri="{FF2B5EF4-FFF2-40B4-BE49-F238E27FC236}">
                <a16:creationId xmlns:a16="http://schemas.microsoft.com/office/drawing/2014/main" id="{62E3D86C-3346-E176-B150-82B18DB300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568" r="16448"/>
          <a:stretch/>
        </p:blipFill>
        <p:spPr>
          <a:xfrm>
            <a:off x="5567503" y="1553514"/>
            <a:ext cx="2424584" cy="2277104"/>
          </a:xfrm>
        </p:spPr>
      </p:pic>
      <p:sp>
        <p:nvSpPr>
          <p:cNvPr id="107" name="Google Shape;107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/>
              <a:pPr algn="r"/>
              <a:t>37</a:t>
            </a:fld>
            <a:endParaRPr lang="en-US"/>
          </a:p>
        </p:txBody>
      </p:sp>
      <p:pic>
        <p:nvPicPr>
          <p:cNvPr id="8" name="Picture 7" descr="A person in a blue shirt and glasses doing a squatting pose&#10;&#10;Description automatically generated">
            <a:extLst>
              <a:ext uri="{FF2B5EF4-FFF2-40B4-BE49-F238E27FC236}">
                <a16:creationId xmlns:a16="http://schemas.microsoft.com/office/drawing/2014/main" id="{46724797-9641-1939-3262-CB9B3BF099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78" t="12960" r="13077"/>
          <a:stretch/>
        </p:blipFill>
        <p:spPr>
          <a:xfrm>
            <a:off x="1955130" y="1553514"/>
            <a:ext cx="2304048" cy="2277104"/>
          </a:xfrm>
          <a:prstGeom prst="rect">
            <a:avLst/>
          </a:prstGeom>
        </p:spPr>
      </p:pic>
      <p:sp>
        <p:nvSpPr>
          <p:cNvPr id="10" name="Google Shape;110;p17">
            <a:extLst>
              <a:ext uri="{FF2B5EF4-FFF2-40B4-BE49-F238E27FC236}">
                <a16:creationId xmlns:a16="http://schemas.microsoft.com/office/drawing/2014/main" id="{9CF19897-5506-80EB-28A0-539BE7F75C87}"/>
              </a:ext>
            </a:extLst>
          </p:cNvPr>
          <p:cNvSpPr txBox="1"/>
          <p:nvPr/>
        </p:nvSpPr>
        <p:spPr>
          <a:xfrm>
            <a:off x="5044239" y="3973884"/>
            <a:ext cx="3471111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500" i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Images of people working out </a:t>
            </a:r>
          </a:p>
          <a:p>
            <a:pPr algn="ctr"/>
            <a:r>
              <a:rPr lang="en" sz="1500" i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with correct posture.</a:t>
            </a:r>
            <a:endParaRPr sz="15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5117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F0A060-0112-EF81-90CB-AA773629AE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/>
              <a:t>data data data…</a:t>
            </a:r>
          </a:p>
          <a:p>
            <a:pPr marL="0" indent="0" algn="ctr">
              <a:buNone/>
            </a:pPr>
            <a:r>
              <a:rPr lang="en-US" sz="4500" b="1">
                <a:solidFill>
                  <a:schemeClr val="accent4"/>
                </a:solidFill>
                <a:latin typeface="Comic Sans MS"/>
              </a:rPr>
              <a:t>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629A8-260F-5CD4-E965-16D3BB9E35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>
                <a:sym typeface="Source Sans Pro"/>
              </a:rPr>
              <a:t>Data is important!</a:t>
            </a:r>
            <a:endParaRPr lang="en-US" sz="2100"/>
          </a:p>
          <a:p>
            <a:pPr marL="0" indent="0" algn="ctr">
              <a:buNone/>
            </a:pPr>
            <a:endParaRPr lang="en-US" sz="2100"/>
          </a:p>
          <a:p>
            <a:pPr marL="0" indent="0" algn="ctr">
              <a:buNone/>
            </a:pPr>
            <a:r>
              <a:rPr lang="en-US" sz="2100">
                <a:sym typeface="Source Sans Pro"/>
              </a:rPr>
              <a:t>Machine learning needs a lot of </a:t>
            </a:r>
            <a:r>
              <a:rPr lang="en-US" sz="2100" b="1">
                <a:solidFill>
                  <a:schemeClr val="accent4"/>
                </a:solidFill>
                <a:sym typeface="Source Sans Pro"/>
              </a:rPr>
              <a:t>high quality</a:t>
            </a:r>
            <a:r>
              <a:rPr lang="en-US" sz="2100">
                <a:sym typeface="Source Sans Pro"/>
              </a:rPr>
              <a:t>, </a:t>
            </a:r>
            <a:r>
              <a:rPr lang="en-US" sz="2100" b="1">
                <a:solidFill>
                  <a:schemeClr val="accent4"/>
                </a:solidFill>
                <a:sym typeface="Source Sans Pro"/>
              </a:rPr>
              <a:t>relevant</a:t>
            </a:r>
            <a:r>
              <a:rPr lang="en-US" sz="2100">
                <a:sym typeface="Source Sans Pro"/>
              </a:rPr>
              <a:t> data that is </a:t>
            </a:r>
            <a:r>
              <a:rPr lang="en-US" sz="2100" b="1">
                <a:solidFill>
                  <a:schemeClr val="accent4"/>
                </a:solidFill>
                <a:sym typeface="Source Sans Pro"/>
              </a:rPr>
              <a:t>free of bias</a:t>
            </a:r>
            <a:r>
              <a:rPr lang="en-US" sz="2100">
                <a:sym typeface="Source Sans Pro"/>
              </a:rPr>
              <a:t>.</a:t>
            </a:r>
            <a:endParaRPr lang="en-US" sz="2100"/>
          </a:p>
        </p:txBody>
      </p:sp>
      <p:sp>
        <p:nvSpPr>
          <p:cNvPr id="145" name="Google Shape;145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/>
              <a:pPr algn="r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65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703517-7DFF-A126-A3EE-B1920FE4AB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/>
              <a:t>Next comes the…</a:t>
            </a:r>
          </a:p>
          <a:p>
            <a:pPr marL="0" indent="0" algn="ctr">
              <a:buNone/>
            </a:pPr>
            <a:r>
              <a:rPr lang="en-US" sz="4500" b="1">
                <a:solidFill>
                  <a:schemeClr val="accent4"/>
                </a:solidFill>
                <a:latin typeface="Comic Sans MS"/>
              </a:rPr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9C48E-CE4E-2A9D-41B2-9C1ADC8AD8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sz="2100"/>
              <a:t>During training, an algorithm is used to learn the </a:t>
            </a:r>
            <a:r>
              <a:rPr lang="en-US" sz="2100" b="1">
                <a:solidFill>
                  <a:schemeClr val="accent4"/>
                </a:solidFill>
              </a:rPr>
              <a:t>patterns</a:t>
            </a:r>
            <a:r>
              <a:rPr lang="en-US" sz="2100"/>
              <a:t> and </a:t>
            </a:r>
            <a:r>
              <a:rPr lang="en-US" sz="2100" b="1">
                <a:solidFill>
                  <a:schemeClr val="accent4"/>
                </a:solidFill>
              </a:rPr>
              <a:t>relationships</a:t>
            </a:r>
            <a:r>
              <a:rPr lang="en-US" sz="2100"/>
              <a:t> within the data. The results of the training is a </a:t>
            </a:r>
            <a:r>
              <a:rPr lang="en-US" sz="2100" b="1">
                <a:solidFill>
                  <a:schemeClr val="accent4"/>
                </a:solidFill>
              </a:rPr>
              <a:t>model</a:t>
            </a:r>
            <a:r>
              <a:rPr lang="en-US" sz="2100"/>
              <a:t>.</a:t>
            </a:r>
            <a:endParaRPr lang="en-US"/>
          </a:p>
          <a:p>
            <a:endParaRPr lang="en-US" sz="2100"/>
          </a:p>
        </p:txBody>
      </p:sp>
      <p:sp>
        <p:nvSpPr>
          <p:cNvPr id="157" name="Google Shape;157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/>
              <a:pPr algn="r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000"/>
              <a:t>Program Overview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06" name="Google Shape;206;p28"/>
          <p:cNvSpPr txBox="1">
            <a:spLocks noGrp="1"/>
          </p:cNvSpPr>
          <p:nvPr>
            <p:ph type="body" idx="1"/>
          </p:nvPr>
        </p:nvSpPr>
        <p:spPr>
          <a:xfrm>
            <a:off x="738200" y="1175225"/>
            <a:ext cx="8347800" cy="3099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7465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ko" sz="2300">
                <a:solidFill>
                  <a:schemeClr val="dk1"/>
                </a:solidFill>
              </a:rPr>
              <a:t>Build teacher capacity for AI Education in rural schools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ko" sz="2300">
                <a:solidFill>
                  <a:schemeClr val="dk1"/>
                </a:solidFill>
              </a:rPr>
              <a:t>Develop integrated curricula in collaboration with middle school STEM teachers on Artificial Intelligence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ko" sz="2300">
                <a:solidFill>
                  <a:schemeClr val="dk1"/>
                </a:solidFill>
              </a:rPr>
              <a:t>Develop learning activities students enjoy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ko" sz="2300">
                <a:solidFill>
                  <a:schemeClr val="dk1"/>
                </a:solidFill>
              </a:rPr>
              <a:t>Apply ideas students have learned, as well as focusing on the real-world applications and ethical implications of AI</a:t>
            </a:r>
            <a:endParaRPr sz="2300"/>
          </a:p>
        </p:txBody>
      </p:sp>
      <p:sp>
        <p:nvSpPr>
          <p:cNvPr id="207" name="Google Shape;207;p28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" sz="3600">
                <a:solidFill>
                  <a:schemeClr val="accent4"/>
                </a:solidFill>
                <a:latin typeface="Comic Sans MS"/>
              </a:rPr>
              <a:t>The Machine Learning Process</a:t>
            </a:r>
            <a:endParaRPr lang="en-US" sz="3600">
              <a:solidFill>
                <a:schemeClr val="accent4"/>
              </a:solidFill>
              <a:latin typeface="Comic Sans MS"/>
            </a:endParaRPr>
          </a:p>
        </p:txBody>
      </p:sp>
      <p:sp>
        <p:nvSpPr>
          <p:cNvPr id="180" name="Google Shape;180;p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/>
              <a:pPr algn="r"/>
              <a:t>40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ECB2CF-C672-7CA8-5DBA-FF05DFF5C3C1}"/>
              </a:ext>
            </a:extLst>
          </p:cNvPr>
          <p:cNvGrpSpPr/>
          <p:nvPr/>
        </p:nvGrpSpPr>
        <p:grpSpPr>
          <a:xfrm>
            <a:off x="4918990" y="1928850"/>
            <a:ext cx="1927764" cy="672395"/>
            <a:chOff x="6558653" y="2571800"/>
            <a:chExt cx="2570352" cy="896526"/>
          </a:xfrm>
        </p:grpSpPr>
        <p:sp>
          <p:nvSpPr>
            <p:cNvPr id="183" name="Google Shape;183;p25"/>
            <p:cNvSpPr/>
            <p:nvPr/>
          </p:nvSpPr>
          <p:spPr>
            <a:xfrm>
              <a:off x="6558653" y="2571800"/>
              <a:ext cx="1178800" cy="857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8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4" name="Google Shape;184;p25"/>
            <p:cNvSpPr txBox="1"/>
            <p:nvPr/>
          </p:nvSpPr>
          <p:spPr>
            <a:xfrm>
              <a:off x="7733453" y="2628726"/>
              <a:ext cx="1395552" cy="8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2100" b="1">
                  <a:solidFill>
                    <a:schemeClr val="accent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ource Sans Pro"/>
                </a:rPr>
                <a:t>Test</a:t>
              </a:r>
              <a:r>
                <a:rPr lang="en" sz="2100">
                  <a:solidFill>
                    <a:schemeClr val="accent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ource Sans Pro"/>
                </a:rPr>
                <a:t> </a:t>
              </a:r>
              <a:endParaRPr sz="21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ource Sans Pro"/>
              </a:endParaRPr>
            </a:p>
          </p:txBody>
        </p:sp>
      </p:grpSp>
      <p:sp>
        <p:nvSpPr>
          <p:cNvPr id="181" name="Google Shape;181;p25"/>
          <p:cNvSpPr txBox="1"/>
          <p:nvPr/>
        </p:nvSpPr>
        <p:spPr>
          <a:xfrm>
            <a:off x="1436755" y="1971545"/>
            <a:ext cx="88958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2100" b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ource Sans Pro"/>
              </a:rPr>
              <a:t>Data</a:t>
            </a:r>
            <a:endParaRPr sz="2100" b="1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ource Sans Pro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454900-39F2-BCC5-5E37-F6521FD94153}"/>
              </a:ext>
            </a:extLst>
          </p:cNvPr>
          <p:cNvGrpSpPr/>
          <p:nvPr/>
        </p:nvGrpSpPr>
        <p:grpSpPr>
          <a:xfrm>
            <a:off x="2323335" y="1928850"/>
            <a:ext cx="2595654" cy="672395"/>
            <a:chOff x="3097780" y="2571800"/>
            <a:chExt cx="3460872" cy="896526"/>
          </a:xfrm>
        </p:grpSpPr>
        <p:sp>
          <p:nvSpPr>
            <p:cNvPr id="186" name="Google Shape;186;p25"/>
            <p:cNvSpPr txBox="1"/>
            <p:nvPr/>
          </p:nvSpPr>
          <p:spPr>
            <a:xfrm>
              <a:off x="4276580" y="2628726"/>
              <a:ext cx="2282072" cy="8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100" b="1">
                  <a:solidFill>
                    <a:schemeClr val="accent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ource Sans Pro"/>
                </a:rPr>
                <a:t>Training</a:t>
              </a:r>
              <a:endParaRPr sz="2100" b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ource Sans Pro"/>
              </a:endParaRPr>
            </a:p>
            <a:p>
              <a:pPr algn="ctr"/>
              <a:r>
                <a:rPr lang="en" sz="150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ource Sans Pro"/>
                </a:rPr>
                <a:t>Train the model</a:t>
              </a:r>
              <a:endParaRPr sz="15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ource Sans Pro"/>
              </a:endParaRPr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3097780" y="2571800"/>
              <a:ext cx="1178800" cy="857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8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17B616-1322-7FB5-E33D-F137A29E06E0}"/>
              </a:ext>
            </a:extLst>
          </p:cNvPr>
          <p:cNvGrpSpPr/>
          <p:nvPr/>
        </p:nvGrpSpPr>
        <p:grpSpPr>
          <a:xfrm>
            <a:off x="6823146" y="1533935"/>
            <a:ext cx="2103533" cy="1067310"/>
            <a:chOff x="9097527" y="2045246"/>
            <a:chExt cx="2804711" cy="1423080"/>
          </a:xfrm>
        </p:grpSpPr>
        <p:sp>
          <p:nvSpPr>
            <p:cNvPr id="189" name="Google Shape;189;p25"/>
            <p:cNvSpPr/>
            <p:nvPr/>
          </p:nvSpPr>
          <p:spPr>
            <a:xfrm>
              <a:off x="9097527" y="2571800"/>
              <a:ext cx="1178800" cy="857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8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90" name="Google Shape;190;p25"/>
            <p:cNvSpPr txBox="1"/>
            <p:nvPr/>
          </p:nvSpPr>
          <p:spPr>
            <a:xfrm>
              <a:off x="10276327" y="2628726"/>
              <a:ext cx="1625911" cy="8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2100" b="1">
                  <a:solidFill>
                    <a:srgbClr val="C00000"/>
                  </a:solidFill>
                  <a:latin typeface="Verdana"/>
                  <a:ea typeface="Verdana"/>
                  <a:cs typeface="Verdana" panose="020B0604030504040204" pitchFamily="34" charset="0"/>
                  <a:sym typeface="Source Sans Pro"/>
                </a:rPr>
                <a:t>Deploy</a:t>
              </a:r>
              <a:r>
                <a:rPr lang="en" sz="2100">
                  <a:solidFill>
                    <a:srgbClr val="C00000"/>
                  </a:solidFill>
                  <a:latin typeface="Verdana"/>
                  <a:ea typeface="Verdana"/>
                  <a:cs typeface="Verdana" panose="020B0604030504040204" pitchFamily="34" charset="0"/>
                  <a:sym typeface="Source Sans Pro"/>
                </a:rPr>
                <a:t> </a:t>
              </a:r>
              <a:endParaRPr lang="en-US" sz="2100">
                <a:solidFill>
                  <a:srgbClr val="C00000"/>
                </a:solidFill>
                <a:latin typeface="Verdana"/>
                <a:ea typeface="Verdana"/>
                <a:cs typeface="Verdana" panose="020B0604030504040204" pitchFamily="34" charset="0"/>
              </a:endParaRPr>
            </a:p>
          </p:txBody>
        </p:sp>
        <p:pic>
          <p:nvPicPr>
            <p:cNvPr id="191" name="Google Shape;191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142936" y="2045246"/>
              <a:ext cx="611368" cy="6113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0C1B8E1-3988-0561-5D37-85AAD9558EBD}"/>
              </a:ext>
            </a:extLst>
          </p:cNvPr>
          <p:cNvGrpSpPr/>
          <p:nvPr/>
        </p:nvGrpSpPr>
        <p:grpSpPr>
          <a:xfrm>
            <a:off x="1572409" y="2391372"/>
            <a:ext cx="5451752" cy="1439286"/>
            <a:chOff x="2096545" y="3188496"/>
            <a:chExt cx="7269002" cy="1919048"/>
          </a:xfrm>
        </p:grpSpPr>
        <p:sp>
          <p:nvSpPr>
            <p:cNvPr id="193" name="Google Shape;193;p25"/>
            <p:cNvSpPr txBox="1"/>
            <p:nvPr/>
          </p:nvSpPr>
          <p:spPr>
            <a:xfrm>
              <a:off x="4024110" y="4045696"/>
              <a:ext cx="2432928" cy="8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2100" b="1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ource Sans Pro"/>
                </a:rPr>
                <a:t>Retrain</a:t>
              </a:r>
              <a:r>
                <a:rPr lang="en" sz="300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ource Sans Pro"/>
                </a:rPr>
                <a:t> </a:t>
              </a:r>
              <a:r>
                <a:rPr lang="en" sz="150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ource Sans Pro"/>
                </a:rPr>
                <a:t>Adjust the data and/or algorithm </a:t>
              </a:r>
              <a:endParaRPr sz="150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ource Sans Pro"/>
              </a:endParaRPr>
            </a:p>
          </p:txBody>
        </p:sp>
        <p:sp>
          <p:nvSpPr>
            <p:cNvPr id="194" name="Google Shape;194;p25"/>
            <p:cNvSpPr/>
            <p:nvPr/>
          </p:nvSpPr>
          <p:spPr>
            <a:xfrm rot="10800000">
              <a:off x="6901251" y="3393144"/>
              <a:ext cx="1714400" cy="171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80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 rot="16200000">
              <a:off x="2096545" y="3188496"/>
              <a:ext cx="1714400" cy="171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80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196" name="Google Shape;19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754178" y="4038519"/>
              <a:ext cx="611369" cy="6113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F13C-A66A-FC40-2551-7F697AAE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accent4"/>
                </a:solidFill>
                <a:latin typeface="Comic Sans MS"/>
              </a:rPr>
              <a:t>Let’s Create an AI Model!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DE083-2735-7505-C298-6D44E2008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en-US" sz="2100"/>
              <a:t>We will create an AI model using Google Teachable Machines to classify two (or more) things. For example,</a:t>
            </a:r>
          </a:p>
          <a:p>
            <a:pPr>
              <a:spcAft>
                <a:spcPts val="900"/>
              </a:spcAft>
            </a:pPr>
            <a:r>
              <a:rPr lang="en-US" sz="2100"/>
              <a:t>Checked Shirt vs Plain Shirt</a:t>
            </a:r>
          </a:p>
          <a:p>
            <a:pPr>
              <a:spcAft>
                <a:spcPts val="900"/>
              </a:spcAft>
            </a:pPr>
            <a:r>
              <a:rPr lang="en-US" sz="2100"/>
              <a:t>Red Objects vs Green Objects</a:t>
            </a:r>
          </a:p>
          <a:p>
            <a:pPr>
              <a:spcAft>
                <a:spcPts val="900"/>
              </a:spcAft>
            </a:pPr>
            <a:r>
              <a:rPr lang="en-US" sz="2100"/>
              <a:t>Wearing Glasses vs Not Wearing Glasses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US" sz="2100"/>
              <a:t>You can choose! In groups of 2, decide what you will classify.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US" sz="2100" i="1"/>
              <a:t>Note: It must be something that you can capture with your laptop’s web camera.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C2F4-C80E-A928-EEA1-1ACFC30A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86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594AB-0564-DF3A-6C38-002F96F64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7F577-17EB-2917-0DB1-7ABC5257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3844"/>
            <a:ext cx="7607420" cy="1004955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accent4"/>
                </a:solidFill>
                <a:latin typeface="Comic Sans MS"/>
              </a:rPr>
              <a:t>Before we start, let's think about...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B6776-E12C-25DE-1740-3C3B2CAEA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34945"/>
            <a:ext cx="7143750" cy="2929231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/>
            <a:r>
              <a:rPr lang="en-US" sz="2100" b="1">
                <a:solidFill>
                  <a:srgbClr val="C00000"/>
                </a:solidFill>
                <a:ea typeface="+mn-lt"/>
                <a:cs typeface="+mn-lt"/>
              </a:rPr>
              <a:t>Which topics are best suited for applying a binary classification model?</a:t>
            </a:r>
            <a:endParaRPr lang="en-US" b="1">
              <a:solidFill>
                <a:srgbClr val="C00000"/>
              </a:solidFill>
              <a:ea typeface="+mn-lt"/>
              <a:cs typeface="+mn-lt"/>
            </a:endParaRPr>
          </a:p>
          <a:p>
            <a:pPr marL="114300" indent="-342900"/>
            <a:r>
              <a:rPr lang="en-US" sz="2100" b="1">
                <a:solidFill>
                  <a:srgbClr val="C00000"/>
                </a:solidFill>
                <a:ea typeface="+mn-lt"/>
                <a:cs typeface="+mn-lt"/>
              </a:rPr>
              <a:t>What kind of input we can use to train the AI model? (image, voice, pose, </a:t>
            </a:r>
            <a:r>
              <a:rPr lang="en-US" sz="2100" b="1" err="1">
                <a:solidFill>
                  <a:srgbClr val="C00000"/>
                </a:solidFill>
                <a:ea typeface="+mn-lt"/>
                <a:cs typeface="+mn-lt"/>
              </a:rPr>
              <a:t>etc</a:t>
            </a:r>
            <a:r>
              <a:rPr lang="en-US" sz="2100" b="1">
                <a:solidFill>
                  <a:srgbClr val="C00000"/>
                </a:solidFill>
                <a:ea typeface="+mn-lt"/>
                <a:cs typeface="+mn-lt"/>
              </a:rPr>
              <a:t>)</a:t>
            </a:r>
          </a:p>
          <a:p>
            <a:pPr marL="114300" indent="-342900"/>
            <a:r>
              <a:rPr lang="en-US" sz="2100" b="1">
                <a:solidFill>
                  <a:srgbClr val="C00000"/>
                </a:solidFill>
                <a:ea typeface="+mn-lt"/>
                <a:cs typeface="+mn-lt"/>
              </a:rPr>
              <a:t>Discuss and share your thoughts.</a:t>
            </a:r>
            <a:endParaRPr lang="en-US">
              <a:solidFill>
                <a:srgbClr val="C00000"/>
              </a:solidFill>
              <a:ea typeface="+mn-lt"/>
              <a:cs typeface="+mn-lt"/>
            </a:endParaRPr>
          </a:p>
          <a:p>
            <a:pPr marL="457200" lvl="1">
              <a:buFont typeface="Courier New" panose="020B0604020202020204" pitchFamily="34" charset="0"/>
              <a:buChar char="o"/>
            </a:pPr>
            <a:r>
              <a:rPr lang="en-US" sz="2100">
                <a:ea typeface="+mn-lt"/>
                <a:cs typeface="+mn-lt"/>
              </a:rPr>
              <a:t>Think of real-world applications and AI-driven classroom activities! </a:t>
            </a:r>
            <a:r>
              <a:rPr lang="en-US" sz="2100">
                <a:solidFill>
                  <a:srgbClr val="C00000"/>
                </a:solidFill>
                <a:ea typeface="+mn-lt"/>
                <a:cs typeface="+mn-lt"/>
              </a:rPr>
              <a:t>🚀</a:t>
            </a:r>
            <a:endParaRPr lang="en-US">
              <a:solidFill>
                <a:srgbClr val="C00000"/>
              </a:solidFill>
            </a:endParaRPr>
          </a:p>
          <a:p>
            <a:pPr marL="0" indent="0">
              <a:spcAft>
                <a:spcPts val="900"/>
              </a:spcAft>
              <a:buNone/>
            </a:pPr>
            <a:endParaRPr lang="en-US" sz="2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22BF3-DE74-1CD1-FDC3-081D6648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32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12DF-8574-3A1D-5E1D-355DCFBDC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Comic Sans MS"/>
              </a:rPr>
              <a:t>Capturing </a:t>
            </a:r>
            <a:r>
              <a:rPr lang="en-US" altLang="ko-KR" sz="3600">
                <a:latin typeface="Comic Sans MS"/>
                <a:ea typeface="맑은 고딕"/>
              </a:rPr>
              <a:t>Pose</a:t>
            </a:r>
            <a:r>
              <a:rPr lang="en-US" sz="3600">
                <a:latin typeface="Comic Sans MS"/>
              </a:rPr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4A0E0-5B80-EA58-0864-4B0761DA7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/>
              <a:t>Consider…</a:t>
            </a:r>
          </a:p>
          <a:p>
            <a:pPr lvl="1">
              <a:spcAft>
                <a:spcPts val="900"/>
              </a:spcAft>
            </a:pPr>
            <a:r>
              <a:rPr lang="en-US" sz="2100"/>
              <a:t>What is your </a:t>
            </a:r>
            <a:r>
              <a:rPr lang="en-US" sz="2100" b="1">
                <a:solidFill>
                  <a:srgbClr val="C00000"/>
                </a:solidFill>
              </a:rPr>
              <a:t>target</a:t>
            </a:r>
            <a:r>
              <a:rPr lang="en-US" sz="2100"/>
              <a:t> and what else is in the poses that you are capturing. Are there a lot of other object’s creating </a:t>
            </a:r>
            <a:r>
              <a:rPr lang="en-US" sz="2100" b="1">
                <a:solidFill>
                  <a:srgbClr val="C00000"/>
                </a:solidFill>
              </a:rPr>
              <a:t>“noise” that might confuse the algorithm</a:t>
            </a:r>
            <a:r>
              <a:rPr lang="en-US" sz="2100"/>
              <a:t>?</a:t>
            </a:r>
          </a:p>
          <a:p>
            <a:pPr lvl="1">
              <a:spcAft>
                <a:spcPts val="900"/>
              </a:spcAft>
            </a:pPr>
            <a:r>
              <a:rPr lang="en-US" sz="2100"/>
              <a:t>How many images will you need to capture?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26975-D135-B315-2BDC-7BA3B299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89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04806-A09E-EE42-9790-8D30C2343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0771-A985-E017-AE74-6C2C0D05D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>
                <a:solidFill>
                  <a:schemeClr val="accent4"/>
                </a:solidFill>
                <a:latin typeface="Comic Sans MS"/>
              </a:rPr>
              <a:t>AI Squat </a:t>
            </a:r>
            <a:r>
              <a:rPr lang="en-US" sz="3500">
                <a:solidFill>
                  <a:schemeClr val="accent4"/>
                </a:solidFill>
                <a:latin typeface="Comic Sans MS"/>
                <a:ea typeface="맑은 고딕"/>
              </a:rPr>
              <a:t>Machine!!</a:t>
            </a:r>
            <a:endParaRPr lang="en-US" sz="3500" b="0">
              <a:solidFill>
                <a:schemeClr val="accent4"/>
              </a:solidFill>
              <a:latin typeface="Comic Sans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F634-6C97-8A61-98F8-C8DB42838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100">
                <a:ea typeface="+mn-lt"/>
                <a:cs typeface="+mn-lt"/>
              </a:rPr>
              <a:t>Let's create an </a:t>
            </a:r>
            <a:r>
              <a:rPr lang="en-US" sz="2100" b="1">
                <a:ea typeface="+mn-lt"/>
                <a:cs typeface="+mn-lt"/>
              </a:rPr>
              <a:t>"AI Squat Machine"</a:t>
            </a:r>
            <a:r>
              <a:rPr lang="en-US" sz="2100">
                <a:ea typeface="+mn-lt"/>
                <a:cs typeface="+mn-lt"/>
              </a:rPr>
              <a:t> using two poses:</a:t>
            </a:r>
            <a:endParaRPr lang="en-US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100" b="1">
                <a:ea typeface="+mn-lt"/>
                <a:cs typeface="+mn-lt"/>
              </a:rPr>
              <a:t>Sit Down Pose</a:t>
            </a:r>
            <a:r>
              <a:rPr lang="en-US" sz="2100">
                <a:ea typeface="+mn-lt"/>
                <a:cs typeface="+mn-lt"/>
              </a:rPr>
              <a:t> – when you are in the squat position (knees bent, body low).</a:t>
            </a:r>
            <a:endParaRPr lang="en-US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100" b="1">
                <a:ea typeface="+mn-lt"/>
                <a:cs typeface="+mn-lt"/>
              </a:rPr>
              <a:t>Stand Up Pose</a:t>
            </a:r>
            <a:r>
              <a:rPr lang="en-US" sz="2100">
                <a:ea typeface="+mn-lt"/>
                <a:cs typeface="+mn-lt"/>
              </a:rPr>
              <a:t> – when you are standing straight (legs straight, back upright).</a:t>
            </a:r>
            <a:endParaRPr lang="en-US"/>
          </a:p>
          <a:p>
            <a:pPr indent="0">
              <a:buNone/>
            </a:pPr>
            <a:r>
              <a:rPr lang="en-US" sz="2100" b="1">
                <a:solidFill>
                  <a:srgbClr val="000000"/>
                </a:solidFill>
              </a:rPr>
              <a:t>OR</a:t>
            </a:r>
          </a:p>
          <a:p>
            <a:pPr indent="0">
              <a:buNone/>
            </a:pPr>
            <a:r>
              <a:rPr lang="en-US" sz="2100" b="1">
                <a:solidFill>
                  <a:srgbClr val="C00000"/>
                </a:solidFill>
              </a:rPr>
              <a:t>You can create your own binary AI model regarding your school subject!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EA1EA-D01A-D956-E3D1-15A7A152B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20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1D11D-5594-3D6E-E751-BAD736AE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45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42AC2-08E3-9CFA-62C9-584C7383C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361" y="687717"/>
            <a:ext cx="2829005" cy="1605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73F127-613D-0EB5-8B43-868423699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07" y="2513212"/>
            <a:ext cx="2829005" cy="1564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9BA442-AB12-15E9-1026-A4A24CB08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361" y="2514191"/>
            <a:ext cx="2829005" cy="16010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3718D0-674A-4B7F-9DAD-952AA765BF1D}"/>
              </a:ext>
            </a:extLst>
          </p:cNvPr>
          <p:cNvSpPr txBox="1">
            <a:spLocks/>
          </p:cNvSpPr>
          <p:nvPr/>
        </p:nvSpPr>
        <p:spPr>
          <a:xfrm>
            <a:off x="1356807" y="687717"/>
            <a:ext cx="3215193" cy="114108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Go to </a:t>
            </a:r>
            <a:r>
              <a:rPr lang="en-US" sz="2000" b="1">
                <a:hlinkClick r:id="rId5"/>
              </a:rPr>
              <a:t>Google Teachable Machine.</a:t>
            </a:r>
            <a:endParaRPr lang="en-US" sz="20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Click the Get Started button.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6E2E-E2FA-C467-41BD-3F69B3EBB69C}"/>
              </a:ext>
            </a:extLst>
          </p:cNvPr>
          <p:cNvCxnSpPr>
            <a:cxnSpLocks/>
          </p:cNvCxnSpPr>
          <p:nvPr/>
        </p:nvCxnSpPr>
        <p:spPr>
          <a:xfrm>
            <a:off x="4311091" y="1396751"/>
            <a:ext cx="1088201" cy="205678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F82EC85-5919-DFEF-F19F-0664F29A9264}"/>
              </a:ext>
            </a:extLst>
          </p:cNvPr>
          <p:cNvSpPr txBox="1">
            <a:spLocks/>
          </p:cNvSpPr>
          <p:nvPr/>
        </p:nvSpPr>
        <p:spPr>
          <a:xfrm>
            <a:off x="1356806" y="4355889"/>
            <a:ext cx="2829005" cy="4113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Click on Pose Project.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101E16-9439-085B-D9B4-936319427565}"/>
              </a:ext>
            </a:extLst>
          </p:cNvPr>
          <p:cNvSpPr txBox="1">
            <a:spLocks/>
          </p:cNvSpPr>
          <p:nvPr/>
        </p:nvSpPr>
        <p:spPr>
          <a:xfrm>
            <a:off x="5124361" y="4217114"/>
            <a:ext cx="3035380" cy="54914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If you choose Image project, Click on Standard image model.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DB3479-6712-5935-2D5B-649E31435A30}"/>
              </a:ext>
            </a:extLst>
          </p:cNvPr>
          <p:cNvSpPr/>
          <p:nvPr/>
        </p:nvSpPr>
        <p:spPr>
          <a:xfrm>
            <a:off x="5606273" y="3067146"/>
            <a:ext cx="913167" cy="57887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6CD626-E978-7082-1E78-1A4BB9654E53}"/>
              </a:ext>
            </a:extLst>
          </p:cNvPr>
          <p:cNvSpPr/>
          <p:nvPr/>
        </p:nvSpPr>
        <p:spPr>
          <a:xfrm>
            <a:off x="3129851" y="3278394"/>
            <a:ext cx="664596" cy="6409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A30E44-BAAC-3146-ACC2-ABD386A72F2E}"/>
              </a:ext>
            </a:extLst>
          </p:cNvPr>
          <p:cNvSpPr/>
          <p:nvPr/>
        </p:nvSpPr>
        <p:spPr>
          <a:xfrm>
            <a:off x="5408909" y="1530679"/>
            <a:ext cx="424731" cy="16910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A4FDC6-293D-CB31-12F7-81483F42EE71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2771309" y="3858576"/>
            <a:ext cx="476527" cy="489376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E30638-3C89-07B5-D7A1-940F7E475AB0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062857" y="3511088"/>
            <a:ext cx="579194" cy="706026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821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BBEFAF-528F-A7AF-E022-2B6CDEF4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46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27CD4-C031-6237-2D76-1BE4E1FEC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131"/>
          <a:stretch/>
        </p:blipFill>
        <p:spPr>
          <a:xfrm>
            <a:off x="1404654" y="464434"/>
            <a:ext cx="3779874" cy="409332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64B336-17F8-7DB4-08C8-61F084B483AB}"/>
              </a:ext>
            </a:extLst>
          </p:cNvPr>
          <p:cNvSpPr txBox="1">
            <a:spLocks/>
          </p:cNvSpPr>
          <p:nvPr/>
        </p:nvSpPr>
        <p:spPr>
          <a:xfrm>
            <a:off x="5519454" y="464434"/>
            <a:ext cx="3215193" cy="125964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Rename the classes. </a:t>
            </a:r>
            <a:endParaRPr lang="en-US"/>
          </a:p>
          <a:p>
            <a:r>
              <a:rPr lang="en-US" sz="1800"/>
              <a:t>(</a:t>
            </a:r>
            <a:r>
              <a:rPr lang="en-US" sz="1800" b="1">
                <a:solidFill>
                  <a:srgbClr val="C00000"/>
                </a:solidFill>
              </a:rPr>
              <a:t>Please name it as a number (e.g., 1 and 2)</a:t>
            </a:r>
            <a:r>
              <a:rPr lang="en-US" sz="1800"/>
              <a:t>)</a:t>
            </a:r>
          </a:p>
          <a:p>
            <a:endParaRPr lang="en-US" sz="1800"/>
          </a:p>
          <a:p>
            <a:r>
              <a:rPr lang="en-US" sz="1800"/>
              <a:t>We will use these names to build and program our device.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8DBF94-CCF8-2F87-3744-A6739397C16A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558845" y="1094255"/>
            <a:ext cx="2960609" cy="466896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B4E5C83-2B6E-F6AD-93EF-CF29301AAB93}"/>
              </a:ext>
            </a:extLst>
          </p:cNvPr>
          <p:cNvSpPr/>
          <p:nvPr/>
        </p:nvSpPr>
        <p:spPr>
          <a:xfrm>
            <a:off x="1994658" y="1420348"/>
            <a:ext cx="564188" cy="2816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964CC5-A2B5-C42A-5A32-1105C4C09B43}"/>
              </a:ext>
            </a:extLst>
          </p:cNvPr>
          <p:cNvSpPr/>
          <p:nvPr/>
        </p:nvSpPr>
        <p:spPr>
          <a:xfrm>
            <a:off x="1994658" y="2526658"/>
            <a:ext cx="564188" cy="2816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B02105-C752-AD8E-FE38-57C616743439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 flipV="1">
            <a:off x="2558845" y="1094255"/>
            <a:ext cx="2960609" cy="1573206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685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24EFB1-7745-FD71-F083-D1C547F3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47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9EC60-D0B3-3660-6772-F10672420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33" y="903329"/>
            <a:ext cx="3234840" cy="105837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B2424F-0892-E988-C431-11E53BA6FFD3}"/>
              </a:ext>
            </a:extLst>
          </p:cNvPr>
          <p:cNvSpPr txBox="1">
            <a:spLocks/>
          </p:cNvSpPr>
          <p:nvPr/>
        </p:nvSpPr>
        <p:spPr>
          <a:xfrm>
            <a:off x="5487704" y="742246"/>
            <a:ext cx="3215193" cy="35180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/>
              <a:t>To capture images, click the webcam button.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i="1"/>
              <a:t>Note: You may get an alert requesting access to your webcam. Allow access.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i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/>
              <a:t>Hold your target item up in front of the camera and click the Hold to Record button.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4A6B77-E921-1944-2ACD-111E41A66D87}"/>
              </a:ext>
            </a:extLst>
          </p:cNvPr>
          <p:cNvSpPr/>
          <p:nvPr/>
        </p:nvSpPr>
        <p:spPr>
          <a:xfrm>
            <a:off x="1563330" y="1496245"/>
            <a:ext cx="398059" cy="3234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5DD29F-F842-69F7-E8BC-2A06E3575237}"/>
              </a:ext>
            </a:extLst>
          </p:cNvPr>
          <p:cNvCxnSpPr>
            <a:cxnSpLocks/>
          </p:cNvCxnSpPr>
          <p:nvPr/>
        </p:nvCxnSpPr>
        <p:spPr>
          <a:xfrm flipV="1">
            <a:off x="1977264" y="934679"/>
            <a:ext cx="3488141" cy="707427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hat&#10;&#10;AI-generated content may be incorrect.">
            <a:extLst>
              <a:ext uri="{FF2B5EF4-FFF2-40B4-BE49-F238E27FC236}">
                <a16:creationId xmlns:a16="http://schemas.microsoft.com/office/drawing/2014/main" id="{83471C0B-E009-D816-D6AF-BCEAE651C9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19" t="32305" r="50565" b="12440"/>
          <a:stretch/>
        </p:blipFill>
        <p:spPr>
          <a:xfrm>
            <a:off x="1452563" y="2108429"/>
            <a:ext cx="2836159" cy="24155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103ACF-7E52-BA74-45AA-21DC3CED0E47}"/>
              </a:ext>
            </a:extLst>
          </p:cNvPr>
          <p:cNvSpPr/>
          <p:nvPr/>
        </p:nvSpPr>
        <p:spPr>
          <a:xfrm>
            <a:off x="1563330" y="4033320"/>
            <a:ext cx="1179871" cy="2206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4AAEF5-E3B8-2C37-E25C-FF0FCDAE2CD7}"/>
              </a:ext>
            </a:extLst>
          </p:cNvPr>
          <p:cNvCxnSpPr>
            <a:cxnSpLocks/>
          </p:cNvCxnSpPr>
          <p:nvPr/>
        </p:nvCxnSpPr>
        <p:spPr>
          <a:xfrm flipV="1">
            <a:off x="2743200" y="2975763"/>
            <a:ext cx="2714185" cy="1167870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E5A442F-ED03-0A15-4AFC-E7A8A32C3E50}"/>
              </a:ext>
            </a:extLst>
          </p:cNvPr>
          <p:cNvSpPr txBox="1">
            <a:spLocks/>
          </p:cNvSpPr>
          <p:nvPr/>
        </p:nvSpPr>
        <p:spPr>
          <a:xfrm>
            <a:off x="1371599" y="273844"/>
            <a:ext cx="7607420" cy="1004955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accent4"/>
                </a:solidFill>
                <a:latin typeface="Comic Sans MS"/>
              </a:rPr>
              <a:t>AI Squat Machine!!</a:t>
            </a:r>
          </a:p>
        </p:txBody>
      </p:sp>
    </p:spTree>
    <p:extLst>
      <p:ext uri="{BB962C8B-B14F-4D97-AF65-F5344CB8AC3E}">
        <p14:creationId xmlns:p14="http://schemas.microsoft.com/office/powerpoint/2010/main" val="1943492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hat&#10;&#10;AI-generated content may be incorrect.">
            <a:extLst>
              <a:ext uri="{FF2B5EF4-FFF2-40B4-BE49-F238E27FC236}">
                <a16:creationId xmlns:a16="http://schemas.microsoft.com/office/drawing/2014/main" id="{801599BE-FABC-5DE6-0153-E6036AE980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67" t="8197" r="15686" b="656"/>
          <a:stretch/>
        </p:blipFill>
        <p:spPr>
          <a:xfrm>
            <a:off x="1208088" y="663575"/>
            <a:ext cx="5464193" cy="42451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1A86A-B208-80C3-C602-25B6AC75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48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D0A282-15C5-616F-5ED4-76560E786796}"/>
              </a:ext>
            </a:extLst>
          </p:cNvPr>
          <p:cNvSpPr txBox="1">
            <a:spLocks/>
          </p:cNvSpPr>
          <p:nvPr/>
        </p:nvSpPr>
        <p:spPr>
          <a:xfrm>
            <a:off x="6677247" y="464434"/>
            <a:ext cx="2057400" cy="12375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Once you have captured images (data) for both classes. And please </a:t>
            </a:r>
            <a:r>
              <a:rPr lang="en-US" sz="1800" b="1">
                <a:solidFill>
                  <a:srgbClr val="C00000"/>
                </a:solidFill>
              </a:rPr>
              <a:t>make sure to capture more than 100 images for each class!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/>
              <a:t>Click the Train Model button.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i="1"/>
              <a:t>Note: </a:t>
            </a:r>
            <a:r>
              <a:rPr lang="en-US" sz="1800" i="1">
                <a:solidFill>
                  <a:srgbClr val="C00000"/>
                </a:solidFill>
              </a:rPr>
              <a:t>Do not switch tabs while it is training.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B04D79-A084-14F9-F261-40CB867E0CBF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202127" y="2130353"/>
            <a:ext cx="1379869" cy="441398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0ACF122-F9E3-5A62-326B-7D7E3EE2115D}"/>
              </a:ext>
            </a:extLst>
          </p:cNvPr>
          <p:cNvSpPr/>
          <p:nvPr/>
        </p:nvSpPr>
        <p:spPr>
          <a:xfrm>
            <a:off x="4154023" y="2430947"/>
            <a:ext cx="1024292" cy="2816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793139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1A86A-B208-80C3-C602-25B6AC75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49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D0A282-15C5-616F-5ED4-76560E786796}"/>
              </a:ext>
            </a:extLst>
          </p:cNvPr>
          <p:cNvSpPr txBox="1">
            <a:spLocks/>
          </p:cNvSpPr>
          <p:nvPr/>
        </p:nvSpPr>
        <p:spPr>
          <a:xfrm>
            <a:off x="6696741" y="2102461"/>
            <a:ext cx="2057400" cy="176416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C00000"/>
                </a:solidFill>
              </a:rPr>
              <a:t>After the model is trained, check to make sure it can predict the class correctly (approx. &gt; 95%)</a:t>
            </a:r>
            <a:endParaRPr lang="en-US" sz="1800" b="1" i="1">
              <a:solidFill>
                <a:srgbClr val="C00000"/>
              </a:solidFill>
            </a:endParaRPr>
          </a:p>
        </p:txBody>
      </p:sp>
      <p:pic>
        <p:nvPicPr>
          <p:cNvPr id="3" name="Picture 2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B4693032-F51F-2A12-F965-BB5199B6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42" t="13636" r="-87" b="-564"/>
          <a:stretch/>
        </p:blipFill>
        <p:spPr>
          <a:xfrm>
            <a:off x="1674813" y="0"/>
            <a:ext cx="4393269" cy="44043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B04D79-A084-14F9-F261-40CB867E0CBF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960745" y="3129214"/>
            <a:ext cx="764127" cy="738973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0ACF122-F9E3-5A62-326B-7D7E3EE2115D}"/>
              </a:ext>
            </a:extLst>
          </p:cNvPr>
          <p:cNvSpPr/>
          <p:nvPr/>
        </p:nvSpPr>
        <p:spPr>
          <a:xfrm>
            <a:off x="4468666" y="3498700"/>
            <a:ext cx="1492079" cy="73897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511089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000"/>
              <a:t>Program Activities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13" name="Google Shape;213;p29"/>
          <p:cNvSpPr txBox="1">
            <a:spLocks noGrp="1"/>
          </p:cNvSpPr>
          <p:nvPr>
            <p:ph type="body" idx="1"/>
          </p:nvPr>
        </p:nvSpPr>
        <p:spPr>
          <a:xfrm>
            <a:off x="738200" y="1175225"/>
            <a:ext cx="6750900" cy="3099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74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ko" sz="2300">
                <a:solidFill>
                  <a:schemeClr val="dk1"/>
                </a:solidFill>
              </a:rPr>
              <a:t>Professional Development 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ko" sz="2300">
                <a:solidFill>
                  <a:schemeClr val="dk1"/>
                </a:solidFill>
              </a:rPr>
              <a:t>Co-design with teachers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ko" sz="2300">
                <a:solidFill>
                  <a:schemeClr val="dk1"/>
                </a:solidFill>
              </a:rPr>
              <a:t>Summer camp (AI for Me) in 2022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ko" sz="2300">
                <a:solidFill>
                  <a:schemeClr val="dk1"/>
                </a:solidFill>
              </a:rPr>
              <a:t>Summer camp (AI for Good) in 2023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</a:endParaRPr>
          </a:p>
        </p:txBody>
      </p:sp>
      <p:sp>
        <p:nvSpPr>
          <p:cNvPr id="214" name="Google Shape;214;p29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5</a:t>
            </a:fld>
            <a:endParaRPr/>
          </a:p>
        </p:txBody>
      </p:sp>
      <p:pic>
        <p:nvPicPr>
          <p:cNvPr id="215" name="Google Shape;2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650" y="553750"/>
            <a:ext cx="3751351" cy="340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791A82A1-E2B4-CD7B-80E0-517C1822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673" t="13636" r="-87" b="-627"/>
          <a:stretch/>
        </p:blipFill>
        <p:spPr>
          <a:xfrm>
            <a:off x="1408600" y="608135"/>
            <a:ext cx="2057772" cy="41614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1A86A-B208-80C3-C602-25B6AC75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50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D0A282-15C5-616F-5ED4-76560E786796}"/>
              </a:ext>
            </a:extLst>
          </p:cNvPr>
          <p:cNvSpPr txBox="1">
            <a:spLocks/>
          </p:cNvSpPr>
          <p:nvPr/>
        </p:nvSpPr>
        <p:spPr>
          <a:xfrm>
            <a:off x="4094215" y="486535"/>
            <a:ext cx="4496616" cy="18072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C00000"/>
                </a:solidFill>
              </a:rPr>
              <a:t>If the predictions are good, click the Export Model button. If not, please add more data, and retrain the model!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/>
              <a:t>Then click the Upload my model button.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B04D79-A084-14F9-F261-40CB867E0CBF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249321" y="787945"/>
            <a:ext cx="850030" cy="158524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0ACF122-F9E3-5A62-326B-7D7E3EE2115D}"/>
              </a:ext>
            </a:extLst>
          </p:cNvPr>
          <p:cNvSpPr/>
          <p:nvPr/>
        </p:nvSpPr>
        <p:spPr>
          <a:xfrm>
            <a:off x="2164187" y="753200"/>
            <a:ext cx="1080599" cy="3956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64A42-5040-E9C4-3952-FD29AF360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960" y="2209800"/>
            <a:ext cx="2918726" cy="237168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420D64-7337-B6F8-59DE-F09EE8588384}"/>
              </a:ext>
            </a:extLst>
          </p:cNvPr>
          <p:cNvCxnSpPr>
            <a:cxnSpLocks/>
          </p:cNvCxnSpPr>
          <p:nvPr/>
        </p:nvCxnSpPr>
        <p:spPr>
          <a:xfrm flipH="1" flipV="1">
            <a:off x="5117124" y="1912327"/>
            <a:ext cx="1602398" cy="904992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BE872C1-D977-81AC-CD12-B0289BA1E0FA}"/>
              </a:ext>
            </a:extLst>
          </p:cNvPr>
          <p:cNvSpPr/>
          <p:nvPr/>
        </p:nvSpPr>
        <p:spPr>
          <a:xfrm>
            <a:off x="6409593" y="2817319"/>
            <a:ext cx="659423" cy="183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901031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F4652-1E79-9415-A4AD-FDC5E7F5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51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DC291-349E-A8C3-B477-F1C0F736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35" y="562016"/>
            <a:ext cx="4925937" cy="401946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E2F0F4-0319-9880-7790-EEAE71626324}"/>
              </a:ext>
            </a:extLst>
          </p:cNvPr>
          <p:cNvSpPr txBox="1">
            <a:spLocks/>
          </p:cNvSpPr>
          <p:nvPr/>
        </p:nvSpPr>
        <p:spPr>
          <a:xfrm>
            <a:off x="6677247" y="464434"/>
            <a:ext cx="2191394" cy="12375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/>
              <a:t>After the model is uploaded there will be a green checkmark.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/>
              <a:t>Pause here.</a:t>
            </a:r>
            <a:endParaRPr lang="en-US" sz="1800" i="1"/>
          </a:p>
          <a:p>
            <a:pPr marL="0" indent="0">
              <a:buFont typeface="Arial" panose="020B0604020202020204" pitchFamily="34" charset="0"/>
              <a:buNone/>
            </a:pPr>
            <a:endParaRPr lang="en-US" sz="1800" i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i="1">
                <a:solidFill>
                  <a:srgbClr val="C00000"/>
                </a:solidFill>
              </a:rPr>
              <a:t>Leave this browser tab open, we will use the shared URL for the model later.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21B286-FFFB-E92D-5150-2955E32B9C65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 flipV="1">
            <a:off x="3070514" y="1083194"/>
            <a:ext cx="3606733" cy="1667799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900F0D9-8A08-678E-0EA0-093233A5F74B}"/>
              </a:ext>
            </a:extLst>
          </p:cNvPr>
          <p:cNvSpPr/>
          <p:nvPr/>
        </p:nvSpPr>
        <p:spPr>
          <a:xfrm>
            <a:off x="1579820" y="2618509"/>
            <a:ext cx="1490694" cy="2649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201814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942FD6F5-0D15-63AD-E0D7-79C98B49D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>
            <a:extLst>
              <a:ext uri="{FF2B5EF4-FFF2-40B4-BE49-F238E27FC236}">
                <a16:creationId xmlns:a16="http://schemas.microsoft.com/office/drawing/2014/main" id="{818BC3E4-28A7-E61E-82AE-1AEA96F71FD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02207" y="2151212"/>
            <a:ext cx="8511523" cy="857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Activity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2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. </a:t>
            </a: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Build</a:t>
            </a:r>
            <a:r>
              <a:rPr lang="ko" altLang="en-US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AI</a:t>
            </a:r>
            <a:r>
              <a:rPr lang="ko" altLang="en-US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Classification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-US" altLang="ko">
                <a:latin typeface="Righteous"/>
                <a:ea typeface="Righteous"/>
                <a:cs typeface="Righteous"/>
                <a:sym typeface="Righteous"/>
              </a:rPr>
              <a:t>machine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 </a:t>
            </a:r>
            <a:endParaRPr lang="ko">
              <a:latin typeface="Righteous"/>
              <a:ea typeface="Righteous"/>
              <a:cs typeface="Righteous"/>
            </a:endParaRPr>
          </a:p>
        </p:txBody>
      </p:sp>
      <p:sp>
        <p:nvSpPr>
          <p:cNvPr id="235" name="Google Shape;235;p32">
            <a:extLst>
              <a:ext uri="{FF2B5EF4-FFF2-40B4-BE49-F238E27FC236}">
                <a16:creationId xmlns:a16="http://schemas.microsoft.com/office/drawing/2014/main" id="{10AB0EB4-EB41-05D8-BBDA-2414590392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74170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744EE-2AEA-BE5F-6DFD-AE67EA871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0B2CD-11B0-5039-69BF-D2126E665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53</a:t>
            </a:fld>
            <a:endParaRPr lang="en-US"/>
          </a:p>
        </p:txBody>
      </p:sp>
      <p:pic>
        <p:nvPicPr>
          <p:cNvPr id="10" name="Picture 9" descr="A hand holding a computer chip&#10;&#10;AI-generated content may be incorrect.">
            <a:extLst>
              <a:ext uri="{FF2B5EF4-FFF2-40B4-BE49-F238E27FC236}">
                <a16:creationId xmlns:a16="http://schemas.microsoft.com/office/drawing/2014/main" id="{F86EB0BB-D525-AD1B-1A1B-80B9EEC1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75" y="273844"/>
            <a:ext cx="3269159" cy="4358879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2081E7-C839-5528-0890-2A9E430E3016}"/>
              </a:ext>
            </a:extLst>
          </p:cNvPr>
          <p:cNvSpPr txBox="1">
            <a:spLocks/>
          </p:cNvSpPr>
          <p:nvPr/>
        </p:nvSpPr>
        <p:spPr>
          <a:xfrm>
            <a:off x="5044239" y="273844"/>
            <a:ext cx="3471111" cy="43588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Verdana"/>
                <a:ea typeface="Verdana"/>
              </a:rPr>
              <a:t>Connect the AI machine to your laptop!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en-US" sz="2400">
              <a:latin typeface="Verdana"/>
              <a:ea typeface="Verdana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Verdana"/>
                <a:ea typeface="Verdana"/>
              </a:rPr>
              <a:t>Make sure to connect two USB cables to the ports</a:t>
            </a:r>
          </a:p>
        </p:txBody>
      </p:sp>
    </p:spTree>
    <p:extLst>
      <p:ext uri="{BB962C8B-B14F-4D97-AF65-F5344CB8AC3E}">
        <p14:creationId xmlns:p14="http://schemas.microsoft.com/office/powerpoint/2010/main" val="1964132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1DDAE-13D3-DF47-2597-7821C9E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54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CF598-5A62-CC8D-8AFC-BA7770ECFA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4784" y="3979795"/>
            <a:ext cx="4534433" cy="794300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Open the code:</a:t>
            </a:r>
          </a:p>
          <a:p>
            <a:pPr marL="0" indent="0" algn="ctr">
              <a:buNone/>
            </a:pPr>
            <a:r>
              <a:rPr lang="en-US" sz="2800" b="1">
                <a:ea typeface="+mn-lt"/>
                <a:cs typeface="+mn-lt"/>
                <a:hlinkClick r:id="rId2"/>
              </a:rPr>
              <a:t>https://bit.ly/ai-classifier</a:t>
            </a:r>
            <a:endParaRPr lang="en-US" sz="2800" b="1">
              <a:ea typeface="+mn-lt"/>
              <a:cs typeface="+mn-lt"/>
            </a:endParaRPr>
          </a:p>
        </p:txBody>
      </p:sp>
      <p:pic>
        <p:nvPicPr>
          <p:cNvPr id="2" name="Picture 1" descr="A screenshot of a chat&#10;&#10;AI-generated content may be incorrect.">
            <a:extLst>
              <a:ext uri="{FF2B5EF4-FFF2-40B4-BE49-F238E27FC236}">
                <a16:creationId xmlns:a16="http://schemas.microsoft.com/office/drawing/2014/main" id="{3AF415B6-09F3-12F1-F483-338CE2086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030" y="0"/>
            <a:ext cx="4903940" cy="39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05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1DDAE-13D3-DF47-2597-7821C9E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55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CF598-5A62-CC8D-8AFC-BA7770ECFA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05712" y="3678996"/>
            <a:ext cx="5895416" cy="941423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800"/>
              <a:t>On Start Block (Initialization)</a:t>
            </a:r>
            <a:endParaRPr lang="en-US"/>
          </a:p>
          <a:p>
            <a:pPr indent="0">
              <a:buNone/>
            </a:pPr>
            <a:r>
              <a:rPr lang="en-US" sz="1800"/>
              <a:t>The "serial redirect to USB" ensures that </a:t>
            </a:r>
            <a:r>
              <a:rPr lang="en-US" sz="1800" b="1">
                <a:solidFill>
                  <a:srgbClr val="C00000"/>
                </a:solidFill>
              </a:rPr>
              <a:t>data sent through the serial port is transmitted via USB</a:t>
            </a:r>
            <a:r>
              <a:rPr lang="en-US" sz="1800"/>
              <a:t>, making it easier to communicate with a computer.</a:t>
            </a:r>
            <a:endParaRPr lang="en-US"/>
          </a:p>
          <a:p>
            <a:pPr indent="0">
              <a:buNone/>
            </a:pPr>
            <a:endParaRPr lang="en-US" sz="1800"/>
          </a:p>
        </p:txBody>
      </p:sp>
      <p:pic>
        <p:nvPicPr>
          <p:cNvPr id="5" name="Picture 4" descr="A screenshot of a chat&#10;&#10;AI-generated content may be incorrect.">
            <a:extLst>
              <a:ext uri="{FF2B5EF4-FFF2-40B4-BE49-F238E27FC236}">
                <a16:creationId xmlns:a16="http://schemas.microsoft.com/office/drawing/2014/main" id="{0100EB96-8377-1145-1BD3-253E7BAE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62" t="6801" r="68395" b="69552"/>
          <a:stretch/>
        </p:blipFill>
        <p:spPr>
          <a:xfrm>
            <a:off x="3191592" y="1412875"/>
            <a:ext cx="2573820" cy="201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89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1DDAE-13D3-DF47-2597-7821C9E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56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CF598-5A62-CC8D-8AFC-BA7770ECFA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31087" y="2322402"/>
            <a:ext cx="6800291" cy="1283881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800"/>
              <a:t>On Serial Data Received</a:t>
            </a:r>
            <a:endParaRPr lang="en-US"/>
          </a:p>
          <a:p>
            <a:pPr indent="0">
              <a:buNone/>
            </a:pPr>
            <a:r>
              <a:rPr lang="en-US" sz="1800"/>
              <a:t>When the </a:t>
            </a:r>
            <a:r>
              <a:rPr lang="en-US" sz="1800" b="1" err="1">
                <a:solidFill>
                  <a:srgbClr val="C00000"/>
                </a:solidFill>
              </a:rPr>
              <a:t>Micro:bit</a:t>
            </a:r>
            <a:r>
              <a:rPr lang="en-US" sz="1800" b="1">
                <a:solidFill>
                  <a:srgbClr val="C00000"/>
                </a:solidFill>
              </a:rPr>
              <a:t> receives a new line of serial data</a:t>
            </a:r>
            <a:r>
              <a:rPr lang="en-US" sz="1800"/>
              <a:t>, it:</a:t>
            </a:r>
            <a:endParaRPr lang="en-US"/>
          </a:p>
          <a:p>
            <a:pPr marL="285750" indent="-285750"/>
            <a:r>
              <a:rPr lang="en-US" sz="1800" i="1">
                <a:solidFill>
                  <a:srgbClr val="C00000"/>
                </a:solidFill>
              </a:rPr>
              <a:t>Reads the incoming data</a:t>
            </a:r>
            <a:r>
              <a:rPr lang="en-US" sz="1800">
                <a:solidFill>
                  <a:srgbClr val="C00000"/>
                </a:solidFill>
              </a:rPr>
              <a:t>.</a:t>
            </a:r>
            <a:endParaRPr lang="en-US">
              <a:solidFill>
                <a:srgbClr val="C00000"/>
              </a:solidFill>
            </a:endParaRPr>
          </a:p>
          <a:p>
            <a:pPr marL="285750" indent="-285750"/>
            <a:r>
              <a:rPr lang="en-US" sz="1800" i="1">
                <a:solidFill>
                  <a:srgbClr val="C00000"/>
                </a:solidFill>
              </a:rPr>
              <a:t>Stores it in a variable called </a:t>
            </a:r>
            <a:r>
              <a:rPr lang="en-US" sz="1800" i="1" err="1">
                <a:solidFill>
                  <a:srgbClr val="C00000"/>
                </a:solidFill>
              </a:rPr>
              <a:t>SerialData</a:t>
            </a:r>
            <a:r>
              <a:rPr lang="en-US" sz="1800"/>
              <a:t>.</a:t>
            </a:r>
            <a:endParaRPr lang="en-US"/>
          </a:p>
          <a:p>
            <a:pPr marL="285750" indent="-285750"/>
            <a:r>
              <a:rPr lang="en-US" sz="1800" i="1">
                <a:solidFill>
                  <a:srgbClr val="C00000"/>
                </a:solidFill>
              </a:rPr>
              <a:t>Plays a short tone (Middle C) </a:t>
            </a:r>
            <a:r>
              <a:rPr lang="en-US" sz="1800"/>
              <a:t>to indicate that data has been received.</a:t>
            </a:r>
            <a:endParaRPr lang="en-US"/>
          </a:p>
        </p:txBody>
      </p:sp>
      <p:pic>
        <p:nvPicPr>
          <p:cNvPr id="6" name="Picture 5" descr="A screenshot of a chat&#10;&#10;AI-generated content may be incorrect.">
            <a:extLst>
              <a:ext uri="{FF2B5EF4-FFF2-40B4-BE49-F238E27FC236}">
                <a16:creationId xmlns:a16="http://schemas.microsoft.com/office/drawing/2014/main" id="{FE1FCE0F-CDC0-11A7-E003-C39723F3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73" r="-212" b="80494"/>
          <a:stretch/>
        </p:blipFill>
        <p:spPr>
          <a:xfrm>
            <a:off x="1532654" y="920750"/>
            <a:ext cx="5211760" cy="11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09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hat&#10;&#10;AI-generated content may be incorrect.">
            <a:extLst>
              <a:ext uri="{FF2B5EF4-FFF2-40B4-BE49-F238E27FC236}">
                <a16:creationId xmlns:a16="http://schemas.microsoft.com/office/drawing/2014/main" id="{AA58DE09-7908-CDBB-C1CF-12387C9EB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73" t="18706" r="-162" b="-155"/>
          <a:stretch/>
        </p:blipFill>
        <p:spPr>
          <a:xfrm>
            <a:off x="2024779" y="595312"/>
            <a:ext cx="3250753" cy="41893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1DDAE-13D3-DF47-2597-7821C9E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57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CF598-5A62-CC8D-8AFC-BA7770ECFA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21388" y="277941"/>
            <a:ext cx="2898775" cy="839733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800"/>
              <a:t>If </a:t>
            </a:r>
            <a:r>
              <a:rPr lang="en-US" sz="1800" err="1"/>
              <a:t>SerialData</a:t>
            </a:r>
            <a:r>
              <a:rPr lang="en-US" sz="1800"/>
              <a:t> = "1"</a:t>
            </a:r>
            <a:br>
              <a:rPr lang="en-US" sz="1800"/>
            </a:br>
            <a:r>
              <a:rPr lang="en-US" sz="1800"/>
              <a:t>✅ Move servo motor to 0° (pin P1)</a:t>
            </a:r>
            <a:br>
              <a:rPr lang="en-US" sz="1800"/>
            </a:br>
            <a:r>
              <a:rPr lang="en-US" sz="1800"/>
              <a:t>✅ Play Middle E tone</a:t>
            </a:r>
            <a:br>
              <a:rPr lang="en-US" sz="1800"/>
            </a:br>
            <a:r>
              <a:rPr lang="en-US" sz="1800"/>
              <a:t>✅ Show an icon on the </a:t>
            </a:r>
            <a:r>
              <a:rPr lang="en-US" sz="1800" err="1"/>
              <a:t>micro:bit</a:t>
            </a:r>
            <a:r>
              <a:rPr lang="en-US" sz="1800"/>
              <a:t> screen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AADBD8-0DEE-3BCB-DC1A-9136AEE6AE97}"/>
              </a:ext>
            </a:extLst>
          </p:cNvPr>
          <p:cNvSpPr txBox="1">
            <a:spLocks/>
          </p:cNvSpPr>
          <p:nvPr/>
        </p:nvSpPr>
        <p:spPr>
          <a:xfrm>
            <a:off x="6084886" y="1960820"/>
            <a:ext cx="2702626" cy="115607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If </a:t>
            </a:r>
            <a:r>
              <a:rPr lang="en-US" sz="1800" err="1"/>
              <a:t>SerialData</a:t>
            </a:r>
            <a:r>
              <a:rPr lang="en-US" sz="1800"/>
              <a:t> = "2"</a:t>
            </a:r>
            <a:br>
              <a:rPr lang="en-US" sz="1800"/>
            </a:br>
            <a:r>
              <a:rPr lang="en-US" sz="1800"/>
              <a:t>✅ Move servo motor to 180° (pin P1)</a:t>
            </a:r>
            <a:br>
              <a:rPr lang="en-US" sz="1800"/>
            </a:br>
            <a:r>
              <a:rPr lang="en-US" sz="1800"/>
              <a:t>✅ Play Middle G tone</a:t>
            </a:r>
            <a:br>
              <a:rPr lang="en-US" sz="1800"/>
            </a:br>
            <a:r>
              <a:rPr lang="en-US" sz="1800"/>
              <a:t>✅ Show an icon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29C3E5-AFAF-4E80-C3E6-51A79F292994}"/>
              </a:ext>
            </a:extLst>
          </p:cNvPr>
          <p:cNvSpPr txBox="1">
            <a:spLocks/>
          </p:cNvSpPr>
          <p:nvPr/>
        </p:nvSpPr>
        <p:spPr>
          <a:xfrm>
            <a:off x="6084888" y="3498997"/>
            <a:ext cx="2901063" cy="110844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Else (Default Case)</a:t>
            </a:r>
            <a:br>
              <a:rPr lang="en-US" sz="1800"/>
            </a:br>
            <a:r>
              <a:rPr lang="en-US" sz="1800"/>
              <a:t>✅ Move servo motor to 90° (pin P1)</a:t>
            </a:r>
            <a:br>
              <a:rPr lang="en-US" sz="1800"/>
            </a:br>
            <a:r>
              <a:rPr lang="en-US" sz="1800"/>
              <a:t>✅ Play High C tone</a:t>
            </a:r>
            <a:br>
              <a:rPr lang="en-US" sz="1800"/>
            </a:br>
            <a:r>
              <a:rPr lang="en-US" sz="1800"/>
              <a:t>✅ Show an icon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3039A5-B07F-7A22-4D8C-59EBE84EBE54}"/>
              </a:ext>
            </a:extLst>
          </p:cNvPr>
          <p:cNvCxnSpPr>
            <a:cxnSpLocks/>
          </p:cNvCxnSpPr>
          <p:nvPr/>
        </p:nvCxnSpPr>
        <p:spPr>
          <a:xfrm>
            <a:off x="4350452" y="775623"/>
            <a:ext cx="1662997" cy="33190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C3682C-9D8C-36CF-2958-0AC5CD39AB22}"/>
              </a:ext>
            </a:extLst>
          </p:cNvPr>
          <p:cNvCxnSpPr>
            <a:cxnSpLocks/>
          </p:cNvCxnSpPr>
          <p:nvPr/>
        </p:nvCxnSpPr>
        <p:spPr>
          <a:xfrm>
            <a:off x="4419859" y="2038092"/>
            <a:ext cx="1506278" cy="80076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F9F665-E20A-B06A-A53C-7865B6A7A04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946932" y="3635337"/>
            <a:ext cx="2137956" cy="417883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2723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EF1602-1D31-AF9D-5B6B-8F375ED87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26" y="-640"/>
            <a:ext cx="7532688" cy="35187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1DDAE-13D3-DF47-2597-7821C9E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758F1-671E-F145-A81C-B647610A1DDB}" type="slidenum">
              <a:rPr lang="en-US" smtClean="0"/>
              <a:t>58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AADBD8-0DEE-3BCB-DC1A-9136AEE6AE97}"/>
              </a:ext>
            </a:extLst>
          </p:cNvPr>
          <p:cNvSpPr txBox="1">
            <a:spLocks/>
          </p:cNvSpPr>
          <p:nvPr/>
        </p:nvSpPr>
        <p:spPr>
          <a:xfrm>
            <a:off x="1315357" y="4008182"/>
            <a:ext cx="2266064" cy="57031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Click the Download button and connect the device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C3682C-9D8C-36CF-2958-0AC5CD39AB22}"/>
              </a:ext>
            </a:extLst>
          </p:cNvPr>
          <p:cNvCxnSpPr>
            <a:cxnSpLocks/>
            <a:endCxn id="6" idx="1"/>
          </p:cNvCxnSpPr>
          <p:nvPr/>
        </p:nvCxnSpPr>
        <p:spPr>
          <a:xfrm flipH="1">
            <a:off x="1918606" y="3425040"/>
            <a:ext cx="260637" cy="677803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22E725F-E4E1-F715-A4F3-10DA0D761446}"/>
              </a:ext>
            </a:extLst>
          </p:cNvPr>
          <p:cNvSpPr/>
          <p:nvPr/>
        </p:nvSpPr>
        <p:spPr>
          <a:xfrm>
            <a:off x="1516943" y="3277818"/>
            <a:ext cx="1673766" cy="2415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71F9-5DE8-C4B1-E2C1-CABB1CAD2C68}"/>
              </a:ext>
            </a:extLst>
          </p:cNvPr>
          <p:cNvSpPr txBox="1">
            <a:spLocks/>
          </p:cNvSpPr>
          <p:nvPr/>
        </p:nvSpPr>
        <p:spPr>
          <a:xfrm>
            <a:off x="3782785" y="3527397"/>
            <a:ext cx="5168919" cy="57938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>
                <a:ea typeface="+mn-lt"/>
                <a:cs typeface="+mn-lt"/>
              </a:rPr>
              <a:t>Note:</a:t>
            </a:r>
            <a:r>
              <a:rPr lang="en-US" sz="1800" i="1">
                <a:ea typeface="+mn-lt"/>
                <a:cs typeface="+mn-lt"/>
              </a:rPr>
              <a:t> If the "Connect Device" button doesn't work:</a:t>
            </a:r>
            <a:endParaRPr lang="en-US" sz="1800" i="1"/>
          </a:p>
          <a:p>
            <a:pPr marL="285750" indent="-285750">
              <a:buChar char="•"/>
            </a:pPr>
            <a:r>
              <a:rPr lang="en-US" sz="1800" i="1">
                <a:ea typeface="+mn-lt"/>
                <a:cs typeface="+mn-lt"/>
              </a:rPr>
              <a:t>Click the three dots (…) and select </a:t>
            </a:r>
            <a:r>
              <a:rPr lang="en-US" sz="1800" b="1" i="1">
                <a:ea typeface="+mn-lt"/>
                <a:cs typeface="+mn-lt"/>
              </a:rPr>
              <a:t>Download Code</a:t>
            </a:r>
            <a:r>
              <a:rPr lang="en-US" sz="1800" i="1">
                <a:ea typeface="+mn-lt"/>
                <a:cs typeface="+mn-lt"/>
              </a:rPr>
              <a:t>.</a:t>
            </a:r>
            <a:endParaRPr lang="en-US" sz="1800" i="1"/>
          </a:p>
          <a:p>
            <a:pPr marL="285750" indent="-285750">
              <a:buChar char="•"/>
            </a:pPr>
            <a:r>
              <a:rPr lang="en-US" sz="1800" i="1">
                <a:ea typeface="+mn-lt"/>
                <a:cs typeface="+mn-lt"/>
              </a:rPr>
              <a:t>Drag and drop the downloaded file directly into the </a:t>
            </a:r>
            <a:r>
              <a:rPr lang="en-US" sz="1800" b="1" i="1">
                <a:ea typeface="+mn-lt"/>
                <a:cs typeface="+mn-lt"/>
              </a:rPr>
              <a:t>MICROBIT D:</a:t>
            </a:r>
            <a:r>
              <a:rPr lang="en-US" sz="1800" i="1">
                <a:ea typeface="+mn-lt"/>
                <a:cs typeface="+mn-lt"/>
              </a:rPr>
              <a:t> folder.</a:t>
            </a:r>
            <a:endParaRPr lang="en-US" sz="1800" i="1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936951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DB8C-5018-A002-9A1A-EE9F00B0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59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9A281-FA8B-7EAE-8885-4146E7B668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599" y="474697"/>
            <a:ext cx="7143750" cy="830961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Go to A </a:t>
            </a:r>
            <a:r>
              <a:rPr lang="en-US" sz="2400" err="1"/>
              <a:t>Micro:bit</a:t>
            </a:r>
            <a:r>
              <a:rPr lang="en-US" sz="2400"/>
              <a:t> of AI website: </a:t>
            </a: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  <a:hlinkClick r:id="rId2"/>
              </a:rPr>
              <a:t>https://makeairobots.com/</a:t>
            </a:r>
            <a:endParaRPr lang="en-US" sz="2400"/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E37CA-115F-F5EF-52AC-26F94F955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1433836"/>
            <a:ext cx="5829300" cy="2797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392A6-B051-ADEA-1B13-6F7C35210A04}"/>
              </a:ext>
            </a:extLst>
          </p:cNvPr>
          <p:cNvSpPr txBox="1"/>
          <p:nvPr/>
        </p:nvSpPr>
        <p:spPr>
          <a:xfrm>
            <a:off x="7433896" y="1434428"/>
            <a:ext cx="1257300" cy="12397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the Pair </a:t>
            </a:r>
            <a:r>
              <a:rPr lang="en-US" sz="21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Microbit</a:t>
            </a:r>
            <a:r>
              <a:rPr lang="en-US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button.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36252-B455-69F2-6505-3274B0216057}"/>
              </a:ext>
            </a:extLst>
          </p:cNvPr>
          <p:cNvSpPr/>
          <p:nvPr/>
        </p:nvSpPr>
        <p:spPr>
          <a:xfrm>
            <a:off x="1503485" y="2674144"/>
            <a:ext cx="2782764" cy="4119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28B2D7-CB4C-EB54-D9AB-307B61732951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4286249" y="2054287"/>
            <a:ext cx="3147647" cy="825836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09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state of louisiana&#10;&#10;Description automatically generated">
            <a:extLst>
              <a:ext uri="{FF2B5EF4-FFF2-40B4-BE49-F238E27FC236}">
                <a16:creationId xmlns:a16="http://schemas.microsoft.com/office/drawing/2014/main" id="{4FAF365F-6C00-3150-A203-A7C6ACEBF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" y="4216"/>
            <a:ext cx="9143844" cy="5144436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254525B-1B5E-2BFE-A9A0-FC9AA199DDAC}"/>
              </a:ext>
            </a:extLst>
          </p:cNvPr>
          <p:cNvSpPr>
            <a:spLocks noGrp="1"/>
          </p:cNvSpPr>
          <p:nvPr/>
        </p:nvSpPr>
        <p:spPr>
          <a:xfrm>
            <a:off x="6858000" y="171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FFFBFE-A7C6-4326-C815-CD3788DF4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8" y="474697"/>
            <a:ext cx="3867854" cy="38096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DB8C-5018-A002-9A1A-EE9F00B0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60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9A281-FA8B-7EAE-8885-4146E7B668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47997" y="1041805"/>
            <a:ext cx="2804745" cy="830961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Select the </a:t>
            </a:r>
            <a:r>
              <a:rPr lang="en-US" sz="2400" err="1"/>
              <a:t>Micro:bit</a:t>
            </a:r>
            <a:r>
              <a:rPr lang="en-US" sz="2400"/>
              <a:t>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392A6-B051-ADEA-1B13-6F7C35210A04}"/>
              </a:ext>
            </a:extLst>
          </p:cNvPr>
          <p:cNvSpPr txBox="1"/>
          <p:nvPr/>
        </p:nvSpPr>
        <p:spPr>
          <a:xfrm>
            <a:off x="5961605" y="2555877"/>
            <a:ext cx="2474477" cy="12034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ptos"/>
                <a:ea typeface="Verdana"/>
                <a:cs typeface="Verdana" panose="020B0604030504040204" pitchFamily="34" charset="0"/>
              </a:rPr>
              <a:t>Click the Connect button.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36252-B455-69F2-6505-3274B0216057}"/>
              </a:ext>
            </a:extLst>
          </p:cNvPr>
          <p:cNvSpPr/>
          <p:nvPr/>
        </p:nvSpPr>
        <p:spPr>
          <a:xfrm>
            <a:off x="4319222" y="3735448"/>
            <a:ext cx="718771" cy="3397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28B2D7-CB4C-EB54-D9AB-307B61732951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5037993" y="3157593"/>
            <a:ext cx="923612" cy="747749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3AA3DFB-3953-205B-CBA4-D4D3E4064A98}"/>
              </a:ext>
            </a:extLst>
          </p:cNvPr>
          <p:cNvSpPr/>
          <p:nvPr/>
        </p:nvSpPr>
        <p:spPr>
          <a:xfrm>
            <a:off x="1637569" y="1950336"/>
            <a:ext cx="3400424" cy="3397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B5E76D-7504-7062-7EBB-41F22CF52F58}"/>
              </a:ext>
            </a:extLst>
          </p:cNvPr>
          <p:cNvCxnSpPr>
            <a:cxnSpLocks/>
            <a:stCxn id="13" idx="3"/>
            <a:endCxn id="3" idx="1"/>
          </p:cNvCxnSpPr>
          <p:nvPr/>
        </p:nvCxnSpPr>
        <p:spPr>
          <a:xfrm flipV="1">
            <a:off x="5037992" y="1457285"/>
            <a:ext cx="910005" cy="662945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793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F4652-1E79-9415-A4AD-FDC5E7F5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61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DC291-349E-A8C3-B477-F1C0F736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35" y="562016"/>
            <a:ext cx="4925937" cy="401946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E2F0F4-0319-9880-7790-EEAE71626324}"/>
              </a:ext>
            </a:extLst>
          </p:cNvPr>
          <p:cNvSpPr txBox="1">
            <a:spLocks/>
          </p:cNvSpPr>
          <p:nvPr/>
        </p:nvSpPr>
        <p:spPr>
          <a:xfrm>
            <a:off x="6677247" y="464434"/>
            <a:ext cx="2191394" cy="12375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/>
              <a:t>Go back to the Google Teachable Machines browser tab.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/>
              <a:t>Copy the shareable link to your model.</a:t>
            </a:r>
            <a:endParaRPr lang="en-US" sz="1800" b="1" i="1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21B286-FFFB-E92D-5150-2955E32B9C65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6159193" y="2320715"/>
            <a:ext cx="518054" cy="6928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900F0D9-8A08-678E-0EA0-093233A5F74B}"/>
              </a:ext>
            </a:extLst>
          </p:cNvPr>
          <p:cNvSpPr/>
          <p:nvPr/>
        </p:nvSpPr>
        <p:spPr>
          <a:xfrm>
            <a:off x="5713281" y="2211155"/>
            <a:ext cx="445911" cy="2329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561301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7CA51-947E-C5A3-3A72-367F96F7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1723464"/>
            <a:ext cx="4945675" cy="27967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DB8C-5018-A002-9A1A-EE9F00B0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62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9A281-FA8B-7EAE-8885-4146E7B668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599" y="275126"/>
            <a:ext cx="7059477" cy="809395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Paste the shareable link for your AI model from Google Teachable Machines here.</a:t>
            </a:r>
          </a:p>
          <a:p>
            <a:pPr indent="0">
              <a:buNone/>
            </a:pPr>
            <a:r>
              <a:rPr lang="en-US" sz="1800"/>
              <a:t>(e.g., </a:t>
            </a:r>
            <a:r>
              <a:rPr lang="en-US" sz="1800">
                <a:hlinkClick r:id="rId3"/>
              </a:rPr>
              <a:t>https://teachablemachine.withgoogle.com/models/-U_FCK84T/</a:t>
            </a:r>
          </a:p>
          <a:p>
            <a:pPr indent="0">
              <a:buNone/>
            </a:pPr>
            <a:r>
              <a:rPr lang="en-US" sz="1800">
                <a:ea typeface="+mn-lt"/>
                <a:cs typeface="+mn-lt"/>
              </a:rPr>
              <a:t>https://teachablemachine.withgoogle.com/models/I7NmEIUAP/</a:t>
            </a:r>
            <a:r>
              <a:rPr lang="en-US" sz="1800"/>
              <a:t>)</a:t>
            </a:r>
            <a:endParaRPr lang="en-US"/>
          </a:p>
          <a:p>
            <a:pPr indent="0">
              <a:buNone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392A6-B051-ADEA-1B13-6F7C35210A04}"/>
              </a:ext>
            </a:extLst>
          </p:cNvPr>
          <p:cNvSpPr txBox="1"/>
          <p:nvPr/>
        </p:nvSpPr>
        <p:spPr>
          <a:xfrm>
            <a:off x="6838241" y="2386928"/>
            <a:ext cx="1899138" cy="1239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ptos"/>
                <a:ea typeface="Verdana"/>
                <a:cs typeface="Verdana" panose="020B0604030504040204" pitchFamily="34" charset="0"/>
              </a:rPr>
              <a:t>Click the Ready button.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36252-B455-69F2-6505-3274B0216057}"/>
              </a:ext>
            </a:extLst>
          </p:cNvPr>
          <p:cNvSpPr/>
          <p:nvPr/>
        </p:nvSpPr>
        <p:spPr>
          <a:xfrm>
            <a:off x="5512777" y="3008986"/>
            <a:ext cx="494324" cy="2179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28B2D7-CB4C-EB54-D9AB-307B61732951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6007101" y="3006786"/>
            <a:ext cx="831140" cy="111157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AF95DB4-0ECE-0B5F-4CD7-1D935D29EAD1}"/>
              </a:ext>
            </a:extLst>
          </p:cNvPr>
          <p:cNvSpPr/>
          <p:nvPr/>
        </p:nvSpPr>
        <p:spPr>
          <a:xfrm>
            <a:off x="3686998" y="2727333"/>
            <a:ext cx="2314329" cy="2179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2CB3E5-27D7-B015-81B0-A5BFE6650851}"/>
              </a:ext>
            </a:extLst>
          </p:cNvPr>
          <p:cNvCxnSpPr>
            <a:cxnSpLocks/>
            <a:stCxn id="13" idx="0"/>
            <a:endCxn id="3" idx="2"/>
          </p:cNvCxnSpPr>
          <p:nvPr/>
        </p:nvCxnSpPr>
        <p:spPr>
          <a:xfrm flipV="1">
            <a:off x="4844163" y="1084521"/>
            <a:ext cx="57175" cy="1642812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135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model&#10;&#10;AI-generated content may be incorrect.">
            <a:extLst>
              <a:ext uri="{FF2B5EF4-FFF2-40B4-BE49-F238E27FC236}">
                <a16:creationId xmlns:a16="http://schemas.microsoft.com/office/drawing/2014/main" id="{10DDD83C-3DD6-92DA-F20B-B82516521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85750"/>
            <a:ext cx="4960938" cy="32940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2A3B39-328C-8AB8-6AA8-ADC84619B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63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B1DC7-D85B-232E-EC46-FE48C6D0092E}"/>
              </a:ext>
            </a:extLst>
          </p:cNvPr>
          <p:cNvSpPr txBox="1"/>
          <p:nvPr/>
        </p:nvSpPr>
        <p:spPr>
          <a:xfrm>
            <a:off x="6792059" y="814571"/>
            <a:ext cx="1899138" cy="7152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>
                <a:latin typeface="Aptos"/>
                <a:ea typeface="Verdana"/>
                <a:cs typeface="Verdana" panose="020B0604030504040204" pitchFamily="34" charset="0"/>
              </a:rPr>
              <a:t>The image input captured by webcam.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182B5C-D5A0-2CDC-547C-FE3AF50AA62E}"/>
              </a:ext>
            </a:extLst>
          </p:cNvPr>
          <p:cNvSpPr/>
          <p:nvPr/>
        </p:nvSpPr>
        <p:spPr>
          <a:xfrm>
            <a:off x="4343278" y="725368"/>
            <a:ext cx="1885340" cy="22609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F38E98-6708-0F1F-6D5C-9E3FDC8034BE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 flipV="1">
            <a:off x="6228618" y="1172217"/>
            <a:ext cx="563441" cy="683634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4FA2999-AD67-3E2D-F85E-66B9F6E72F58}"/>
              </a:ext>
            </a:extLst>
          </p:cNvPr>
          <p:cNvSpPr txBox="1"/>
          <p:nvPr/>
        </p:nvSpPr>
        <p:spPr>
          <a:xfrm>
            <a:off x="1644162" y="3639435"/>
            <a:ext cx="4040065" cy="7152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ptos"/>
                <a:ea typeface="Verdana" panose="020B0604030504040204" pitchFamily="34" charset="0"/>
                <a:cs typeface="Verdana" panose="020B0604030504040204" pitchFamily="34" charset="0"/>
              </a:rPr>
              <a:t>The models prediction based on the image input.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AAEF23-517A-F2FE-44EE-0FA7F34C9155}"/>
              </a:ext>
            </a:extLst>
          </p:cNvPr>
          <p:cNvSpPr/>
          <p:nvPr/>
        </p:nvSpPr>
        <p:spPr>
          <a:xfrm>
            <a:off x="1644162" y="962758"/>
            <a:ext cx="1639765" cy="14771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5C3AD-3939-B76E-74C9-572638417538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2540979" y="2439865"/>
            <a:ext cx="1123216" cy="1199570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648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4803F-6FBC-4974-B243-0301253A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Comic Sans MS"/>
              </a:rPr>
              <a:t>Test your Classification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DB9E6-109B-3B47-792D-1814C1DF4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sz="2100" b="1">
                <a:solidFill>
                  <a:srgbClr val="C00000"/>
                </a:solidFill>
              </a:rPr>
              <a:t>Test with new data (data that you did not use to train the AI model).</a:t>
            </a:r>
          </a:p>
          <a:p>
            <a:pPr>
              <a:spcAft>
                <a:spcPts val="900"/>
              </a:spcAft>
            </a:pPr>
            <a:r>
              <a:rPr lang="en-US" sz="2100"/>
              <a:t>Does it classify the new data correctly?</a:t>
            </a:r>
          </a:p>
          <a:p>
            <a:pPr>
              <a:spcAft>
                <a:spcPts val="900"/>
              </a:spcAft>
            </a:pPr>
            <a:r>
              <a:rPr lang="en-US" sz="2100"/>
              <a:t>If not, what could you do to fix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3A1C1-4189-764B-5E09-180DE296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991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42C0-0F2C-D028-C3A2-20123627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a red arrow and wires&#10;&#10;AI-generated content may be incorrect.">
            <a:extLst>
              <a:ext uri="{FF2B5EF4-FFF2-40B4-BE49-F238E27FC236}">
                <a16:creationId xmlns:a16="http://schemas.microsoft.com/office/drawing/2014/main" id="{DCE1F1CB-3AC2-0A08-971C-16ACD6857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81" y="499298"/>
            <a:ext cx="4562157" cy="3451924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51CBE9-C5A6-315F-3103-2226FD6C75CD}"/>
              </a:ext>
            </a:extLst>
          </p:cNvPr>
          <p:cNvSpPr txBox="1">
            <a:spLocks/>
          </p:cNvSpPr>
          <p:nvPr/>
        </p:nvSpPr>
        <p:spPr>
          <a:xfrm>
            <a:off x="5697382" y="1561987"/>
            <a:ext cx="3159383" cy="13290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Aptos"/>
                <a:ea typeface="Verdana"/>
              </a:rPr>
              <a:t>Finish your AI machine by making signs with paper and a marker!</a:t>
            </a:r>
            <a:endParaRPr lang="en-US" sz="2400">
              <a:latin typeface="Aptos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en-US" sz="2400">
              <a:latin typeface="Verdana"/>
              <a:ea typeface="Verdana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b="1" i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06FDD-895F-E8AE-6DE3-6117469C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F0758F1-671E-F145-A81C-B647610A1DDB}" type="slidenum">
              <a:rPr lang="en-US" sz="900" smtClean="0">
                <a:solidFill>
                  <a:schemeClr val="tx1">
                    <a:tint val="82000"/>
                  </a:schemeClr>
                </a:solidFill>
                <a:latin typeface="Comic Sans MS" panose="030F0902030302020204" pitchFamily="66" charset="0"/>
                <a:cs typeface="Arial"/>
              </a:rPr>
              <a:pPr algn="r">
                <a:spcAft>
                  <a:spcPts val="600"/>
                </a:spcAft>
              </a:pPr>
              <a:t>65</a:t>
            </a:fld>
            <a:endParaRPr lang="en-US" sz="900">
              <a:solidFill>
                <a:schemeClr val="tx1">
                  <a:tint val="82000"/>
                </a:schemeClr>
              </a:solidFill>
              <a:latin typeface="Comic Sans MS" panose="030F09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9707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B5A29-CF77-67A3-30E9-9035EE33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66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05ADA-1A1D-4E1B-20E5-D24CD344BB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98054" y="1961784"/>
            <a:ext cx="5912827" cy="1219933"/>
          </a:xfr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900"/>
              </a:spcAft>
              <a:buNone/>
            </a:pPr>
            <a:r>
              <a:rPr lang="en-US" sz="3300" b="1">
                <a:latin typeface="Comic Sans MS" panose="030F0902030302020204" pitchFamily="66" charset="0"/>
              </a:rPr>
              <a:t>Who wants to share their </a:t>
            </a:r>
          </a:p>
          <a:p>
            <a:pPr marL="0" indent="0" algn="ctr">
              <a:spcAft>
                <a:spcPts val="900"/>
              </a:spcAft>
              <a:buNone/>
            </a:pPr>
            <a:r>
              <a:rPr lang="en-US" sz="3300" b="1">
                <a:latin typeface="Comic Sans MS" panose="030F0902030302020204" pitchFamily="66" charset="0"/>
              </a:rPr>
              <a:t>AI Classification Machine?</a:t>
            </a:r>
          </a:p>
        </p:txBody>
      </p:sp>
    </p:spTree>
    <p:extLst>
      <p:ext uri="{BB962C8B-B14F-4D97-AF65-F5344CB8AC3E}">
        <p14:creationId xmlns:p14="http://schemas.microsoft.com/office/powerpoint/2010/main" val="40847854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2E72-CDBB-7253-5967-7E70F23F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Comic Sans MS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05ADA-1A1D-4E1B-20E5-D24CD344B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9219"/>
            <a:ext cx="7264695" cy="3263504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445" indent="-385445">
              <a:spcAft>
                <a:spcPts val="900"/>
              </a:spcAft>
              <a:buFont typeface="+mj-lt"/>
              <a:buAutoNum type="arabicPeriod"/>
            </a:pPr>
            <a:r>
              <a:rPr lang="en-US" sz="2100"/>
              <a:t>What were your </a:t>
            </a:r>
            <a:r>
              <a:rPr lang="en-US" sz="2100" b="1">
                <a:solidFill>
                  <a:srgbClr val="C00000"/>
                </a:solidFill>
              </a:rPr>
              <a:t>challenges</a:t>
            </a:r>
            <a:r>
              <a:rPr lang="en-US" sz="2100"/>
              <a:t> during this activity?​</a:t>
            </a:r>
          </a:p>
          <a:p>
            <a:pPr marL="385445" indent="-385445">
              <a:spcAft>
                <a:spcPts val="900"/>
              </a:spcAft>
              <a:buFont typeface="+mj-lt"/>
              <a:buAutoNum type="arabicPeriod"/>
            </a:pPr>
            <a:r>
              <a:rPr lang="en-US" sz="2100"/>
              <a:t>How could this activity be </a:t>
            </a:r>
            <a:r>
              <a:rPr lang="en-US" sz="2100" b="1">
                <a:solidFill>
                  <a:srgbClr val="C00000"/>
                </a:solidFill>
              </a:rPr>
              <a:t>adapted to integrate with your curriculum</a:t>
            </a:r>
            <a:r>
              <a:rPr lang="en-US" sz="2100"/>
              <a:t>?</a:t>
            </a:r>
          </a:p>
          <a:p>
            <a:pPr marL="385445" indent="-385445">
              <a:spcAft>
                <a:spcPts val="900"/>
              </a:spcAft>
              <a:buFont typeface="+mj-lt"/>
              <a:buAutoNum type="arabicPeriod"/>
            </a:pPr>
            <a:r>
              <a:rPr lang="en-US" sz="2100"/>
              <a:t>What should be </a:t>
            </a:r>
            <a:r>
              <a:rPr lang="en-US" sz="2100" b="1">
                <a:solidFill>
                  <a:srgbClr val="C00000"/>
                </a:solidFill>
              </a:rPr>
              <a:t>considered before integrating this activity  into the curriculum</a:t>
            </a:r>
            <a:r>
              <a:rPr lang="en-US" sz="2100"/>
              <a:t>?​</a:t>
            </a:r>
          </a:p>
          <a:p>
            <a:endParaRPr lang="en-US" sz="2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B5A29-CF77-67A3-30E9-9035EE33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F0758F1-671E-F145-A81C-B647610A1DDB}" type="slidenum">
              <a:rPr lang="en-US" smtClean="0"/>
              <a:pPr algn="r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52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2F895-48DE-528F-9C49-96FBD1CE5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C5FDB6-657D-86A6-3906-EC17D607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F0758F1-671E-F145-A81C-B647610A1DDB}" type="slidenum">
              <a:rPr lang="en-US" sz="900" smtClean="0">
                <a:solidFill>
                  <a:schemeClr val="tx1">
                    <a:tint val="82000"/>
                  </a:schemeClr>
                </a:solidFill>
                <a:latin typeface="Comic Sans MS" panose="030F0902030302020204" pitchFamily="66" charset="0"/>
                <a:cs typeface="Arial"/>
              </a:rPr>
              <a:pPr algn="r">
                <a:spcAft>
                  <a:spcPts val="600"/>
                </a:spcAft>
              </a:pPr>
              <a:t>68</a:t>
            </a:fld>
            <a:endParaRPr lang="en-US" sz="900">
              <a:solidFill>
                <a:schemeClr val="tx1">
                  <a:tint val="82000"/>
                </a:schemeClr>
              </a:solidFill>
              <a:latin typeface="Comic Sans MS" panose="030F0902030302020204" pitchFamily="66" charset="0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34E5F0-2BAB-41BC-E637-1D8E046D2529}"/>
              </a:ext>
            </a:extLst>
          </p:cNvPr>
          <p:cNvSpPr>
            <a:spLocks noGrp="1"/>
          </p:cNvSpPr>
          <p:nvPr/>
        </p:nvSpPr>
        <p:spPr>
          <a:xfrm>
            <a:off x="1998054" y="1961784"/>
            <a:ext cx="5912827" cy="12199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900"/>
              </a:spcAft>
              <a:buNone/>
            </a:pPr>
            <a:r>
              <a:rPr lang="en-US" sz="3300" b="1">
                <a:latin typeface="Comic Sans MS"/>
              </a:rPr>
              <a:t>Let's create an AI machine related to your teacher's school subject!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509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73DEE-25C0-1491-0052-18405F602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18384F-43EA-AA23-B3F6-8D3CEBBB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F0758F1-671E-F145-A81C-B647610A1DDB}" type="slidenum">
              <a:rPr lang="en-US" sz="900" smtClean="0">
                <a:solidFill>
                  <a:schemeClr val="tx1">
                    <a:tint val="82000"/>
                  </a:schemeClr>
                </a:solidFill>
                <a:latin typeface="Comic Sans MS" panose="030F0902030302020204" pitchFamily="66" charset="0"/>
                <a:cs typeface="Arial"/>
              </a:rPr>
              <a:pPr algn="r">
                <a:spcAft>
                  <a:spcPts val="600"/>
                </a:spcAft>
              </a:pPr>
              <a:t>69</a:t>
            </a:fld>
            <a:endParaRPr lang="en-US" sz="900">
              <a:solidFill>
                <a:schemeClr val="tx1">
                  <a:tint val="82000"/>
                </a:schemeClr>
              </a:solidFill>
              <a:latin typeface="Comic Sans MS" panose="030F0902030302020204" pitchFamily="66" charset="0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DA341F-9193-7CD3-BF6A-309B56BB7D88}"/>
              </a:ext>
            </a:extLst>
          </p:cNvPr>
          <p:cNvSpPr>
            <a:spLocks noGrp="1"/>
          </p:cNvSpPr>
          <p:nvPr/>
        </p:nvSpPr>
        <p:spPr>
          <a:xfrm>
            <a:off x="1998054" y="1961784"/>
            <a:ext cx="5912827" cy="12199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900"/>
              </a:spcAft>
              <a:buNone/>
            </a:pPr>
            <a:r>
              <a:rPr lang="en-US" sz="3300" b="1">
                <a:latin typeface="Comic Sans MS"/>
              </a:rPr>
              <a:t>https://</a:t>
            </a:r>
            <a:r>
              <a:rPr lang="en-US" sz="3300" b="1" err="1">
                <a:latin typeface="Comic Sans MS"/>
              </a:rPr>
              <a:t>ai.ctlt.ubc.ca</a:t>
            </a:r>
            <a:r>
              <a:rPr lang="en-US" sz="3300" b="1">
                <a:latin typeface="Comic Sans MS"/>
              </a:rPr>
              <a:t>/assessment-design-using-generative-ai/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13EE5-5D60-03C2-4EB5-F318FCD49DAB}"/>
              </a:ext>
            </a:extLst>
          </p:cNvPr>
          <p:cNvSpPr txBox="1"/>
          <p:nvPr/>
        </p:nvSpPr>
        <p:spPr>
          <a:xfrm>
            <a:off x="1436168" y="376238"/>
            <a:ext cx="7079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>
                <a:solidFill>
                  <a:srgbClr val="002145"/>
                </a:solidFill>
                <a:effectLst/>
                <a:latin typeface="Arial" panose="020B0604020202020204" pitchFamily="34" charset="0"/>
              </a:rPr>
              <a:t>Assessment Design using Generative AI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2477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000"/>
              <a:t>Website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1"/>
          </p:nvPr>
        </p:nvSpPr>
        <p:spPr>
          <a:xfrm>
            <a:off x="2821625" y="589750"/>
            <a:ext cx="5553000" cy="66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4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https://aigoesrural.iu.edu/</a:t>
            </a:r>
            <a:endParaRPr sz="3600" b="1">
              <a:solidFill>
                <a:schemeClr val="dk1"/>
              </a:solidFill>
            </a:endParaRPr>
          </a:p>
        </p:txBody>
      </p:sp>
      <p:sp>
        <p:nvSpPr>
          <p:cNvPr id="206" name="Google Shape;206;p32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7</a:t>
            </a:fld>
            <a:endParaRPr/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5500" y="1252150"/>
            <a:ext cx="5552998" cy="364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66BDE-7D7A-3048-7EBD-4152377B3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350EF-F6AE-03F9-0C69-1A270ED6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F0758F1-671E-F145-A81C-B647610A1DDB}" type="slidenum">
              <a:rPr lang="en-US" sz="900" smtClean="0">
                <a:solidFill>
                  <a:schemeClr val="tx1">
                    <a:tint val="82000"/>
                  </a:schemeClr>
                </a:solidFill>
                <a:latin typeface="Comic Sans MS" panose="030F0902030302020204" pitchFamily="66" charset="0"/>
                <a:cs typeface="Arial"/>
              </a:rPr>
              <a:pPr algn="r">
                <a:spcAft>
                  <a:spcPts val="600"/>
                </a:spcAft>
              </a:pPr>
              <a:t>70</a:t>
            </a:fld>
            <a:endParaRPr lang="en-US" sz="900">
              <a:solidFill>
                <a:schemeClr val="tx1">
                  <a:tint val="82000"/>
                </a:schemeClr>
              </a:solidFill>
              <a:latin typeface="Comic Sans MS" panose="030F0902030302020204" pitchFamily="66" charset="0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BFDEE4-3D06-F73C-7BDE-620DFA63D578}"/>
              </a:ext>
            </a:extLst>
          </p:cNvPr>
          <p:cNvSpPr>
            <a:spLocks noGrp="1"/>
          </p:cNvSpPr>
          <p:nvPr/>
        </p:nvSpPr>
        <p:spPr>
          <a:xfrm>
            <a:off x="1998054" y="1961784"/>
            <a:ext cx="5912827" cy="1219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900"/>
              </a:spcAft>
              <a:buNone/>
            </a:pPr>
            <a:r>
              <a:rPr lang="en-US" sz="3300" b="1">
                <a:latin typeface="Comic Sans MS"/>
              </a:rPr>
              <a:t>https://</a:t>
            </a:r>
            <a:r>
              <a:rPr lang="en-US" sz="3300" b="1" err="1">
                <a:latin typeface="Comic Sans MS"/>
              </a:rPr>
              <a:t>inlearninglab.com</a:t>
            </a:r>
            <a:r>
              <a:rPr lang="en-US" sz="3300" b="1">
                <a:latin typeface="Comic Sans MS"/>
              </a:rPr>
              <a:t>/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4C9A4-E9E0-EE74-B239-C79C955C85B5}"/>
              </a:ext>
            </a:extLst>
          </p:cNvPr>
          <p:cNvSpPr txBox="1"/>
          <p:nvPr/>
        </p:nvSpPr>
        <p:spPr>
          <a:xfrm>
            <a:off x="1436168" y="376238"/>
            <a:ext cx="3799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145"/>
                </a:solidFill>
                <a:latin typeface="Arial" panose="020B0604020202020204" pitchFamily="34" charset="0"/>
              </a:rPr>
              <a:t>Indiana Learning Lab</a:t>
            </a:r>
            <a:endParaRPr lang="en-US" sz="2800" b="1" i="0">
              <a:solidFill>
                <a:srgbClr val="002145"/>
              </a:solidFill>
              <a:effectLst/>
              <a:latin typeface="Arial" panose="020B0604020202020204" pitchFamily="34" charset="0"/>
            </a:endParaRP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295987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ctrTitle"/>
          </p:nvPr>
        </p:nvSpPr>
        <p:spPr>
          <a:xfrm>
            <a:off x="628650" y="1958831"/>
            <a:ext cx="7886700" cy="857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r>
              <a:rPr lang="en-US" altLang="ko">
                <a:latin typeface="Righteous"/>
              </a:rPr>
              <a:t>Any Questions? Comments?</a:t>
            </a:r>
          </a:p>
        </p:txBody>
      </p:sp>
      <p:sp>
        <p:nvSpPr>
          <p:cNvPr id="236" name="Google Shape;236;p39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2855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95459-A78C-66AB-3C9A-06F46BD5C9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mtClean="0"/>
              <a:t>72</a:t>
            </a:fld>
            <a:endParaRPr lang="en-US"/>
          </a:p>
        </p:txBody>
      </p:sp>
      <p:sp>
        <p:nvSpPr>
          <p:cNvPr id="6" name="Google Shape;235;p39">
            <a:extLst>
              <a:ext uri="{FF2B5EF4-FFF2-40B4-BE49-F238E27FC236}">
                <a16:creationId xmlns:a16="http://schemas.microsoft.com/office/drawing/2014/main" id="{6E939E8D-93B0-F37D-BF55-1B8062B57E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8650" y="1958831"/>
            <a:ext cx="7886700" cy="173663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r>
              <a:rPr lang="en-US" altLang="ko">
                <a:latin typeface="Righteous"/>
              </a:rPr>
              <a:t>Discussion</a:t>
            </a:r>
            <a:br>
              <a:rPr lang="en-US" altLang="ko">
                <a:latin typeface="Righteous"/>
              </a:rPr>
            </a:br>
            <a:r>
              <a:rPr lang="en-US" altLang="ko">
                <a:latin typeface="Righteous"/>
              </a:rPr>
              <a:t>AI policy, guidelines &amp; experiences in Educational Setting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97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err="1">
                <a:latin typeface="Righteous"/>
                <a:ea typeface="Righteous"/>
                <a:cs typeface="Righteous"/>
                <a:sym typeface="Righteous"/>
              </a:rPr>
              <a:t>What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ko" err="1">
                <a:latin typeface="Righteous"/>
                <a:ea typeface="Righteous"/>
                <a:cs typeface="Righteous"/>
                <a:sym typeface="Righteous"/>
              </a:rPr>
              <a:t>is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ko" err="1">
                <a:latin typeface="Righteous"/>
                <a:ea typeface="Righteous"/>
                <a:cs typeface="Righteous"/>
                <a:sym typeface="Righteous"/>
              </a:rPr>
              <a:t>Artificial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?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628650" y="1192250"/>
            <a:ext cx="7886700" cy="936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914400" lvl="1" indent="-381000" algn="l" rtl="0"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ko" sz="2400" err="1"/>
              <a:t>Made</a:t>
            </a:r>
            <a:r>
              <a:rPr lang="ko" sz="2400"/>
              <a:t> </a:t>
            </a:r>
            <a:r>
              <a:rPr lang="ko" sz="2400" err="1"/>
              <a:t>by</a:t>
            </a:r>
            <a:r>
              <a:rPr lang="ko" sz="2400"/>
              <a:t> </a:t>
            </a:r>
            <a:r>
              <a:rPr lang="ko" sz="2400" err="1">
                <a:solidFill>
                  <a:schemeClr val="lt1"/>
                </a:solidFill>
                <a:highlight>
                  <a:srgbClr val="A61C00"/>
                </a:highlight>
              </a:rPr>
              <a:t>humans</a:t>
            </a:r>
            <a:r>
              <a:rPr lang="ko" sz="2400"/>
              <a:t>; </a:t>
            </a:r>
            <a:r>
              <a:rPr lang="ko" sz="2400" err="1"/>
              <a:t>produced</a:t>
            </a:r>
            <a:r>
              <a:rPr lang="ko" sz="2400"/>
              <a:t> </a:t>
            </a:r>
            <a:r>
              <a:rPr lang="ko" sz="2400" err="1"/>
              <a:t>by</a:t>
            </a:r>
            <a:r>
              <a:rPr lang="ko" sz="2400"/>
              <a:t> </a:t>
            </a:r>
            <a:r>
              <a:rPr lang="ko" sz="2400" err="1"/>
              <a:t>humans</a:t>
            </a:r>
            <a:r>
              <a:rPr lang="ko" sz="2400"/>
              <a:t> (</a:t>
            </a:r>
            <a:r>
              <a:rPr lang="ko" sz="2400" err="1"/>
              <a:t>opposed</a:t>
            </a:r>
            <a:r>
              <a:rPr lang="ko" sz="2400"/>
              <a:t> </a:t>
            </a:r>
            <a:r>
              <a:rPr lang="ko" sz="2400" err="1"/>
              <a:t>to</a:t>
            </a:r>
            <a:r>
              <a:rPr lang="ko" sz="2400"/>
              <a:t> </a:t>
            </a:r>
            <a:r>
              <a:rPr lang="ko" sz="2400" err="1"/>
              <a:t>natural</a:t>
            </a:r>
            <a:r>
              <a:rPr lang="ko" sz="2400"/>
              <a:t>): </a:t>
            </a:r>
            <a:r>
              <a:rPr lang="ko" sz="2400" err="1"/>
              <a:t>artificial</a:t>
            </a:r>
            <a:r>
              <a:rPr lang="ko" sz="2400"/>
              <a:t> </a:t>
            </a:r>
            <a:r>
              <a:rPr lang="ko" sz="2400" err="1"/>
              <a:t>flowers</a:t>
            </a:r>
            <a:endParaRPr sz="2400" err="1"/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628650" y="196979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err="1">
                <a:latin typeface="Righteous"/>
                <a:ea typeface="Righteous"/>
                <a:cs typeface="Righteous"/>
                <a:sym typeface="Righteous"/>
              </a:rPr>
              <a:t>What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ko" err="1">
                <a:latin typeface="Righteous"/>
                <a:ea typeface="Righteous"/>
                <a:cs typeface="Righteous"/>
                <a:sym typeface="Righteous"/>
              </a:rPr>
              <a:t>is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ko" err="1">
                <a:latin typeface="Righteous"/>
                <a:ea typeface="Righteous"/>
                <a:cs typeface="Righteous"/>
                <a:sym typeface="Righteous"/>
              </a:rPr>
              <a:t>Intelligence</a:t>
            </a:r>
            <a:r>
              <a:rPr lang="ko">
                <a:latin typeface="Righteous"/>
                <a:ea typeface="Righteous"/>
                <a:cs typeface="Righteous"/>
                <a:sym typeface="Righteous"/>
              </a:rPr>
              <a:t>?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628650" y="2779875"/>
            <a:ext cx="7886700" cy="936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914400" lvl="1" indent="-381000" algn="l" rtl="0"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ko" sz="2400"/>
              <a:t>An organism </a:t>
            </a:r>
            <a:r>
              <a:rPr lang="ko" sz="2400">
                <a:solidFill>
                  <a:schemeClr val="lt1"/>
                </a:solidFill>
                <a:highlight>
                  <a:srgbClr val="A61C00"/>
                </a:highlight>
              </a:rPr>
              <a:t>uses data </a:t>
            </a:r>
            <a:r>
              <a:rPr lang="ko" sz="2400"/>
              <a:t>to </a:t>
            </a:r>
            <a:r>
              <a:rPr lang="ko" sz="2400">
                <a:solidFill>
                  <a:schemeClr val="lt1"/>
                </a:solidFill>
                <a:highlight>
                  <a:srgbClr val="A61C00"/>
                </a:highlight>
              </a:rPr>
              <a:t>improve </a:t>
            </a:r>
            <a:r>
              <a:rPr lang="ko" sz="2400">
                <a:highlight>
                  <a:schemeClr val="lt1"/>
                </a:highlight>
              </a:rPr>
              <a:t>decision</a:t>
            </a:r>
            <a:r>
              <a:rPr lang="ko" sz="2400"/>
              <a:t> making</a:t>
            </a: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7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628650" y="292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Righteous"/>
                <a:ea typeface="Righteous"/>
                <a:cs typeface="Righteous"/>
                <a:sym typeface="Righteous"/>
              </a:rPr>
              <a:t>What is AI?</a:t>
            </a: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>
            <a:off x="628650" y="1192250"/>
            <a:ext cx="7886700" cy="2520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914400" lvl="1" indent="-381000" algn="l" rtl="0"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ko" sz="2400"/>
              <a:t>A way for a computer program to work “intelligently”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ko" sz="2400"/>
              <a:t>The art of teaching computers how to "think."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ko" sz="2400"/>
              <a:t>A discipline concerned with the designing of computers that make </a:t>
            </a:r>
            <a:r>
              <a:rPr lang="ko" sz="2400">
                <a:solidFill>
                  <a:schemeClr val="lt1"/>
                </a:solidFill>
                <a:highlight>
                  <a:srgbClr val="85200C"/>
                </a:highlight>
              </a:rPr>
              <a:t>predictions</a:t>
            </a:r>
            <a:r>
              <a:rPr lang="ko" sz="2400"/>
              <a:t> and </a:t>
            </a:r>
            <a:r>
              <a:rPr lang="ko" sz="2400">
                <a:solidFill>
                  <a:schemeClr val="lt1"/>
                </a:solidFill>
                <a:highlight>
                  <a:srgbClr val="85200C"/>
                </a:highlight>
              </a:rPr>
              <a:t>decisions</a:t>
            </a:r>
            <a:r>
              <a:rPr lang="ko" sz="2400"/>
              <a:t>.</a:t>
            </a:r>
            <a:endParaRPr sz="2400"/>
          </a:p>
        </p:txBody>
      </p:sp>
      <p:sp>
        <p:nvSpPr>
          <p:cNvPr id="146" name="Google Shape;146;p27"/>
          <p:cNvSpPr txBox="1">
            <a:spLocks noGrp="1"/>
          </p:cNvSpPr>
          <p:nvPr>
            <p:ph type="sldNum" idx="12"/>
          </p:nvPr>
        </p:nvSpPr>
        <p:spPr>
          <a:xfrm>
            <a:off x="6858000" y="171450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ko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38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I Goes Rural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I Goes Rural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2386</Words>
  <Application>Microsoft Office PowerPoint</Application>
  <PresentationFormat>On-screen Show (16:9)</PresentationFormat>
  <Paragraphs>359</Paragraphs>
  <Slides>72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87" baseType="lpstr">
      <vt:lpstr>Calibri</vt:lpstr>
      <vt:lpstr>Bebas Neue</vt:lpstr>
      <vt:lpstr>Source Sans Pro</vt:lpstr>
      <vt:lpstr>Verdana</vt:lpstr>
      <vt:lpstr>Aptos</vt:lpstr>
      <vt:lpstr>Berkshire Swash</vt:lpstr>
      <vt:lpstr>Courier New</vt:lpstr>
      <vt:lpstr>Arial</vt:lpstr>
      <vt:lpstr>Dela Gothic One</vt:lpstr>
      <vt:lpstr>Nunito</vt:lpstr>
      <vt:lpstr>Comic Sans MS</vt:lpstr>
      <vt:lpstr>Righteous</vt:lpstr>
      <vt:lpstr>AI Goes Rural Template</vt:lpstr>
      <vt:lpstr>AI Goes Rural Template</vt:lpstr>
      <vt:lpstr>Office Theme</vt:lpstr>
      <vt:lpstr>Teaching and Learning about AI  with Tangible Approaches</vt:lpstr>
      <vt:lpstr>   Slide Deck bit.ly/aigrpd25</vt:lpstr>
      <vt:lpstr>Introductions</vt:lpstr>
      <vt:lpstr>Program Overview</vt:lpstr>
      <vt:lpstr>Program Activities</vt:lpstr>
      <vt:lpstr>PowerPoint Presentation</vt:lpstr>
      <vt:lpstr>Website</vt:lpstr>
      <vt:lpstr>What is Artificial?</vt:lpstr>
      <vt:lpstr>What is AI?</vt:lpstr>
      <vt:lpstr>AI Learning Tools</vt:lpstr>
      <vt:lpstr>Quick, Draw!</vt:lpstr>
      <vt:lpstr>Quick, Draw!</vt:lpstr>
      <vt:lpstr>Quick, Draw!</vt:lpstr>
      <vt:lpstr>AI Learning Tools</vt:lpstr>
      <vt:lpstr>Be my eyes</vt:lpstr>
      <vt:lpstr>Be my eyes (app)</vt:lpstr>
      <vt:lpstr>Be my eyes</vt:lpstr>
      <vt:lpstr>Be my eyes</vt:lpstr>
      <vt:lpstr>Be my eyes</vt:lpstr>
      <vt:lpstr>What is ML(machine learning)?</vt:lpstr>
      <vt:lpstr>What is ML (Supervised)?</vt:lpstr>
      <vt:lpstr>What is ML (Unsupervised)?</vt:lpstr>
      <vt:lpstr>What is Computer Vision?</vt:lpstr>
      <vt:lpstr>What is Computer Vision?</vt:lpstr>
      <vt:lpstr>PowerPoint Presentation</vt:lpstr>
      <vt:lpstr>What is NLP?</vt:lpstr>
      <vt:lpstr>Importance of Understanding about AI</vt:lpstr>
      <vt:lpstr>Activity 1. Train Binary Classification AI Model </vt:lpstr>
      <vt:lpstr>Binary Classification AI Model</vt:lpstr>
      <vt:lpstr>Benefits of using the binary model in K-12 context</vt:lpstr>
      <vt:lpstr>AI Classification Machine</vt:lpstr>
      <vt:lpstr>What we will do…</vt:lpstr>
      <vt:lpstr>Creating an AI model with Machine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Machine Learning Process</vt:lpstr>
      <vt:lpstr>Let’s Create an AI Model!</vt:lpstr>
      <vt:lpstr>Before we start, let's think about...</vt:lpstr>
      <vt:lpstr>Capturing Poses</vt:lpstr>
      <vt:lpstr>AI Squat Machine!!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2. Build AI Classification machine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your Classification Machine</vt:lpstr>
      <vt:lpstr>PowerPoint Presentation</vt:lpstr>
      <vt:lpstr>PowerPoint Presentation</vt:lpstr>
      <vt:lpstr>Discussion</vt:lpstr>
      <vt:lpstr>PowerPoint Presentation</vt:lpstr>
      <vt:lpstr>PowerPoint Presentation</vt:lpstr>
      <vt:lpstr>PowerPoint Presentation</vt:lpstr>
      <vt:lpstr>Any Questions? Comments?</vt:lpstr>
      <vt:lpstr>Discussion AI policy, guidelines &amp; experiences in Educational Setting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http://gg.gg/aiexplorer</dc:title>
  <cp:lastModifiedBy>Keunjae Kim</cp:lastModifiedBy>
  <cp:revision>2</cp:revision>
  <dcterms:modified xsi:type="dcterms:W3CDTF">2025-03-04T19:35:29Z</dcterms:modified>
</cp:coreProperties>
</file>